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5" r:id="rId11"/>
    <p:sldId id="264" r:id="rId12"/>
    <p:sldId id="271" r:id="rId13"/>
    <p:sldId id="268" r:id="rId14"/>
    <p:sldId id="270" r:id="rId15"/>
    <p:sldId id="269" r:id="rId16"/>
    <p:sldId id="272" r:id="rId17"/>
    <p:sldId id="273" r:id="rId18"/>
    <p:sldId id="274" r:id="rId19"/>
    <p:sldId id="275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8288000" cy="10287000"/>
  <p:notesSz cx="6858000" cy="9144000"/>
  <p:embeddedFontLst>
    <p:embeddedFont>
      <p:font typeface="윤소망2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A86D3A"/>
    <a:srgbClr val="FFFFFF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96" y="9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A0A45-D334-492F-B58E-70099B44008B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D79-8498-4120-B954-02953CF8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3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15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5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4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5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5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5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3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6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6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7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4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D79-8498-4120-B954-02953CF8B01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996214" y="4066539"/>
            <a:ext cx="667837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9"/>
              </a:lnSpc>
            </a:pPr>
            <a:r>
              <a:rPr lang="en-US" sz="7599" dirty="0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Lost</a:t>
            </a:r>
            <a:r>
              <a:rPr lang="ko-KR" altLang="en-US" sz="7599" dirty="0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 </a:t>
            </a:r>
            <a:r>
              <a:rPr lang="en-US" altLang="ko-KR" sz="7599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Ark</a:t>
            </a:r>
          </a:p>
          <a:p>
            <a:pPr algn="ctr">
              <a:lnSpc>
                <a:spcPts val="8359"/>
              </a:lnSpc>
            </a:pPr>
            <a:r>
              <a:rPr lang="en-US" sz="7599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신규</a:t>
            </a:r>
            <a:r>
              <a:rPr lang="en-US" sz="7599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</a:t>
            </a:r>
            <a:r>
              <a:rPr lang="en-US" sz="7599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</a:t>
            </a:r>
            <a:r>
              <a:rPr lang="en-US" sz="7599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</a:t>
            </a:r>
            <a:r>
              <a:rPr lang="en-US" sz="7599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기획서</a:t>
            </a:r>
            <a:endParaRPr lang="en-US" sz="7599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090419" y="9258300"/>
            <a:ext cx="4971187" cy="831850"/>
            <a:chOff x="0" y="0"/>
            <a:chExt cx="6628249" cy="1109133"/>
          </a:xfrm>
        </p:grpSpPr>
        <p:sp>
          <p:nvSpPr>
            <p:cNvPr id="6" name="TextBox 6"/>
            <p:cNvSpPr txBox="1"/>
            <p:nvPr/>
          </p:nvSpPr>
          <p:spPr>
            <a:xfrm>
              <a:off x="3445565" y="-57150"/>
              <a:ext cx="3182684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최현식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49817"/>
              <a:ext cx="6628249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최종 작성일 : 2023.09.07</a:t>
              </a: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04A67190-B199-96DC-2AED-2F495E1D2E58}"/>
              </a:ext>
            </a:extLst>
          </p:cNvPr>
          <p:cNvGrpSpPr/>
          <p:nvPr/>
        </p:nvGrpSpPr>
        <p:grpSpPr>
          <a:xfrm>
            <a:off x="1295400" y="2214562"/>
            <a:ext cx="6315366" cy="5857875"/>
            <a:chOff x="0" y="0"/>
            <a:chExt cx="8420488" cy="7810500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787A223D-FA97-D768-9FD8-039F1A389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622" b="3622"/>
            <a:stretch>
              <a:fillRect/>
            </a:stretch>
          </p:blipFill>
          <p:spPr>
            <a:xfrm>
              <a:off x="0" y="0"/>
              <a:ext cx="8420488" cy="781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외형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크기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7" name="그림 6" descr="Argos Phase 1 - Lost Ark Abyss Raid Guide - Mobalytics">
            <a:extLst>
              <a:ext uri="{FF2B5EF4-FFF2-40B4-BE49-F238E27FC236}">
                <a16:creationId xmlns:a16="http://schemas.microsoft.com/office/drawing/2014/main" id="{17B5CE6F-C21C-7304-3EB6-CA87B8251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5" t="20805" b="2259"/>
          <a:stretch/>
        </p:blipFill>
        <p:spPr bwMode="auto">
          <a:xfrm>
            <a:off x="9593977" y="990084"/>
            <a:ext cx="8229600" cy="78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C777F-C4D1-04FC-7E92-61E3D22E3380}"/>
              </a:ext>
            </a:extLst>
          </p:cNvPr>
          <p:cNvSpPr txBox="1"/>
          <p:nvPr/>
        </p:nvSpPr>
        <p:spPr>
          <a:xfrm>
            <a:off x="12872580" y="9065761"/>
            <a:ext cx="1535206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아르고스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074" name="Picture 2" descr="로스트아크 직업추천, 딜량좋은 캐릭터 무엇? : 네이버 포스트">
            <a:extLst>
              <a:ext uri="{FF2B5EF4-FFF2-40B4-BE49-F238E27FC236}">
                <a16:creationId xmlns:a16="http://schemas.microsoft.com/office/drawing/2014/main" id="{C05C596C-5B31-3D62-F536-C7B657822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88" y="6293695"/>
            <a:ext cx="2507377" cy="26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5B161-1181-03BA-B533-116ACFC3C60E}"/>
              </a:ext>
            </a:extLst>
          </p:cNvPr>
          <p:cNvSpPr txBox="1"/>
          <p:nvPr/>
        </p:nvSpPr>
        <p:spPr>
          <a:xfrm>
            <a:off x="7505891" y="9065762"/>
            <a:ext cx="1535206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플레이어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B438D-12B4-0D03-6058-0AA5EA37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432528"/>
            <a:ext cx="5334000" cy="5455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268BDF-129F-3ADA-9926-70F4ADBB5C9E}"/>
              </a:ext>
            </a:extLst>
          </p:cNvPr>
          <p:cNvSpPr txBox="1"/>
          <p:nvPr/>
        </p:nvSpPr>
        <p:spPr>
          <a:xfrm>
            <a:off x="2813797" y="9065761"/>
            <a:ext cx="1535206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에이푸스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78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04.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맵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전투 지형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C2C84A-40FB-A739-5E5F-92277E83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5439912"/>
            <a:ext cx="6705600" cy="44704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D2F37AF2-0F4D-4029-26CC-9B5078C8EC1B}"/>
              </a:ext>
            </a:extLst>
          </p:cNvPr>
          <p:cNvSpPr txBox="1"/>
          <p:nvPr/>
        </p:nvSpPr>
        <p:spPr>
          <a:xfrm>
            <a:off x="685800" y="1871950"/>
            <a:ext cx="16573500" cy="3176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오랫동안 방치된 신전과 같은 컨셉으로 어두운 신전 건물 내에 밝은 빛이 새어 들어오는 느낌으로 디자인한다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 </a:t>
            </a:r>
          </a:p>
          <a:p>
            <a:pPr marL="194310" lvl="1">
              <a:lnSpc>
                <a:spcPts val="2520"/>
              </a:lnSpc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오랜 시간 방치된 상태의 신전이므로 배경과 오브젝트에 먼지가 쌓여 있고 부분 부분이 부숴지거나 금이 가 있는 모습을 보여준다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520"/>
              </a:lnSpc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맵 중앙에는 보스가 앉아 있을 커다란 나무 횃대가 박혀 있다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520"/>
              </a:lnSpc>
            </a:pPr>
            <a:endParaRPr lang="en-US" altLang="ko-KR" sz="18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맵의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크기는 메마른 절규의 땅의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2/3 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정도 크기이다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520"/>
              </a:lnSpc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보스는 레이드 시작 시 항상 중앙에 생성되고 패턴 파훼 시 지역 이동을 하지 않는다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  <a:endParaRPr lang="en-US" altLang="ko-KR" sz="18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A2A84-927F-FE4D-0976-7B2070F4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0" t="11806" r="17011" b="1"/>
          <a:stretch/>
        </p:blipFill>
        <p:spPr>
          <a:xfrm>
            <a:off x="12712552" y="6222727"/>
            <a:ext cx="5029200" cy="36857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F8D5A2-40EA-4FA2-A765-4BD70FB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852" y="5507676"/>
            <a:ext cx="1534700" cy="1534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8F7F5A-0601-FC8C-48ED-97AB80D6AB38}"/>
              </a:ext>
            </a:extLst>
          </p:cNvPr>
          <p:cNvSpPr/>
          <p:nvPr/>
        </p:nvSpPr>
        <p:spPr>
          <a:xfrm>
            <a:off x="15167002" y="6850785"/>
            <a:ext cx="15240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822BA3-52F0-2397-EA71-476D3060B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1252" y="5439112"/>
            <a:ext cx="2525798" cy="44712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A323E4E-AF02-D8F4-0CC2-53B98952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02" y="5420005"/>
            <a:ext cx="2525798" cy="449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8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04.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맵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전투 지형 예시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D2F37AF2-0F4D-4029-26CC-9B5078C8EC1B}"/>
              </a:ext>
            </a:extLst>
          </p:cNvPr>
          <p:cNvSpPr txBox="1"/>
          <p:nvPr/>
        </p:nvSpPr>
        <p:spPr>
          <a:xfrm>
            <a:off x="762000" y="7766136"/>
            <a:ext cx="16306800" cy="2214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보스 이동 위치에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횟대를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떨어트려 커다란 나무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횟대가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박힌다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520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보스가 있는 위치에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횟대를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설치하여 신호탄을 사용하지 않으면 보스가 인식하기 전까지 플레이어가 보스의 이동 위치를 정확히 파악하기 어려운 점을 해결하여 신호탄대신 다른 배틀 아이템을 사용하도록 유도한다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520"/>
              </a:lnSpc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520"/>
              </a:lnSpc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보스의 이동 패턴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패훼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실패 시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맵의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구석으로 이동하게 하여 공간 활용을 어렵게 하는 것으로 지속적인 플레이 시 이동 패턴 파훼가 중요함을 플레이어에게 학습시킨다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E88003-4083-F53B-B3C0-0F774CE2CC29}"/>
              </a:ext>
            </a:extLst>
          </p:cNvPr>
          <p:cNvGrpSpPr/>
          <p:nvPr/>
        </p:nvGrpSpPr>
        <p:grpSpPr>
          <a:xfrm>
            <a:off x="7151744" y="2950932"/>
            <a:ext cx="996012" cy="1457526"/>
            <a:chOff x="6882400" y="3061945"/>
            <a:chExt cx="1534700" cy="22458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26C166-5D8E-1A4F-5430-C0A6AD56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400" y="3061945"/>
              <a:ext cx="1534700" cy="15347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523FBF-4B5F-79B5-0B25-087C757BFF6E}"/>
                </a:ext>
              </a:extLst>
            </p:cNvPr>
            <p:cNvSpPr/>
            <p:nvPr/>
          </p:nvSpPr>
          <p:spPr>
            <a:xfrm>
              <a:off x="7573550" y="4393366"/>
              <a:ext cx="15240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7CBD36-F01C-BF3C-40F4-C7E57EED5592}"/>
              </a:ext>
            </a:extLst>
          </p:cNvPr>
          <p:cNvSpPr/>
          <p:nvPr/>
        </p:nvSpPr>
        <p:spPr>
          <a:xfrm>
            <a:off x="1066800" y="6174332"/>
            <a:ext cx="1828800" cy="961068"/>
          </a:xfrm>
          <a:prstGeom prst="round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정비소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07A28E-8D22-B650-A3B8-1EFAB504AE81}"/>
              </a:ext>
            </a:extLst>
          </p:cNvPr>
          <p:cNvSpPr/>
          <p:nvPr/>
        </p:nvSpPr>
        <p:spPr>
          <a:xfrm>
            <a:off x="4087400" y="1106696"/>
            <a:ext cx="7124700" cy="54451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EE5C9B-6E0E-51DA-3098-34F375503B2A}"/>
              </a:ext>
            </a:extLst>
          </p:cNvPr>
          <p:cNvSpPr/>
          <p:nvPr/>
        </p:nvSpPr>
        <p:spPr>
          <a:xfrm>
            <a:off x="4514850" y="5599070"/>
            <a:ext cx="637000" cy="637000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3C17B5-11B3-B153-7390-F95FF3DD6EA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895600" y="5982741"/>
            <a:ext cx="1801400" cy="6721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777305-296D-4F61-FECB-626F5A772BB5}"/>
              </a:ext>
            </a:extLst>
          </p:cNvPr>
          <p:cNvSpPr txBox="1"/>
          <p:nvPr/>
        </p:nvSpPr>
        <p:spPr>
          <a:xfrm>
            <a:off x="7127704" y="4422637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시작 시  </a:t>
            </a:r>
            <a:r>
              <a:rPr lang="ko-KR" altLang="en-US" sz="1400" dirty="0" err="1"/>
              <a:t>스폰</a:t>
            </a:r>
            <a:r>
              <a:rPr lang="ko-KR" altLang="en-US" sz="1400" dirty="0"/>
              <a:t> 위치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267A6A-2D0C-F3CF-CBDD-7797CC1DDC60}"/>
              </a:ext>
            </a:extLst>
          </p:cNvPr>
          <p:cNvGrpSpPr/>
          <p:nvPr/>
        </p:nvGrpSpPr>
        <p:grpSpPr>
          <a:xfrm>
            <a:off x="4343400" y="763417"/>
            <a:ext cx="996012" cy="1457526"/>
            <a:chOff x="6882400" y="3061945"/>
            <a:chExt cx="1534700" cy="224582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ED6B3D-8108-C1DB-7B25-94F083B9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400" y="3061945"/>
              <a:ext cx="1534700" cy="15347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9E9F46-90CB-1F88-40D5-CDBEF5636748}"/>
                </a:ext>
              </a:extLst>
            </p:cNvPr>
            <p:cNvSpPr/>
            <p:nvPr/>
          </p:nvSpPr>
          <p:spPr>
            <a:xfrm>
              <a:off x="7573550" y="4393366"/>
              <a:ext cx="15240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A17D68D-0531-E43D-C533-2C048D9D370A}"/>
              </a:ext>
            </a:extLst>
          </p:cNvPr>
          <p:cNvSpPr txBox="1"/>
          <p:nvPr/>
        </p:nvSpPr>
        <p:spPr>
          <a:xfrm>
            <a:off x="4087400" y="2216142"/>
            <a:ext cx="231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페이즈</a:t>
            </a:r>
            <a:r>
              <a:rPr lang="ko-KR" altLang="en-US" sz="1400" dirty="0"/>
              <a:t> 이동 패턴 실패 시</a:t>
            </a:r>
            <a:endParaRPr lang="en-US" altLang="ko-KR" sz="1400" dirty="0"/>
          </a:p>
          <a:p>
            <a:r>
              <a:rPr lang="ko-KR" altLang="en-US" sz="1400" dirty="0"/>
              <a:t>보스 이동 위치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F271B1-D50A-769D-07EC-0E1507867B97}"/>
              </a:ext>
            </a:extLst>
          </p:cNvPr>
          <p:cNvGrpSpPr/>
          <p:nvPr/>
        </p:nvGrpSpPr>
        <p:grpSpPr>
          <a:xfrm>
            <a:off x="9735216" y="763417"/>
            <a:ext cx="996012" cy="1457526"/>
            <a:chOff x="6882400" y="3061945"/>
            <a:chExt cx="1534700" cy="224582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0479611-6D9C-C9B8-F5F1-F9092C0F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400" y="3061945"/>
              <a:ext cx="1534700" cy="15347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C3B8B7-30A4-A2D8-BBCB-3A20BB828E53}"/>
                </a:ext>
              </a:extLst>
            </p:cNvPr>
            <p:cNvSpPr/>
            <p:nvPr/>
          </p:nvSpPr>
          <p:spPr>
            <a:xfrm>
              <a:off x="7573550" y="4393366"/>
              <a:ext cx="15240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FCB05-5018-0543-92D2-A3A2A1E6D42F}"/>
              </a:ext>
            </a:extLst>
          </p:cNvPr>
          <p:cNvSpPr txBox="1"/>
          <p:nvPr/>
        </p:nvSpPr>
        <p:spPr>
          <a:xfrm>
            <a:off x="9027069" y="2239108"/>
            <a:ext cx="231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페이즈</a:t>
            </a:r>
            <a:r>
              <a:rPr lang="ko-KR" altLang="en-US" sz="1400" dirty="0"/>
              <a:t> 이동 패턴 실패 시</a:t>
            </a:r>
            <a:endParaRPr lang="en-US" altLang="ko-KR" sz="1400" dirty="0"/>
          </a:p>
          <a:p>
            <a:r>
              <a:rPr lang="ko-KR" altLang="en-US" sz="1400" dirty="0"/>
              <a:t>보스 이동 위치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45DF29-E3EF-317D-6BCC-DABD48C98BCF}"/>
              </a:ext>
            </a:extLst>
          </p:cNvPr>
          <p:cNvGrpSpPr/>
          <p:nvPr/>
        </p:nvGrpSpPr>
        <p:grpSpPr>
          <a:xfrm>
            <a:off x="9735216" y="4376147"/>
            <a:ext cx="996012" cy="1457526"/>
            <a:chOff x="6882400" y="3061945"/>
            <a:chExt cx="1534700" cy="22458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E25D51F-32EA-47CC-E798-8066C8A8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400" y="3061945"/>
              <a:ext cx="1534700" cy="1534700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F7017E-02DE-A954-8B47-32D034CE2F23}"/>
                </a:ext>
              </a:extLst>
            </p:cNvPr>
            <p:cNvSpPr/>
            <p:nvPr/>
          </p:nvSpPr>
          <p:spPr>
            <a:xfrm>
              <a:off x="7573550" y="4393366"/>
              <a:ext cx="15240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106EF7-5C77-F0F4-7DDD-AFF6B4419137}"/>
              </a:ext>
            </a:extLst>
          </p:cNvPr>
          <p:cNvSpPr txBox="1"/>
          <p:nvPr/>
        </p:nvSpPr>
        <p:spPr>
          <a:xfrm>
            <a:off x="9027069" y="5851838"/>
            <a:ext cx="231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페이즈</a:t>
            </a:r>
            <a:r>
              <a:rPr lang="ko-KR" altLang="en-US" sz="1400" dirty="0"/>
              <a:t> 이동 패턴 실패 시</a:t>
            </a:r>
            <a:endParaRPr lang="en-US" altLang="ko-KR" sz="1400" dirty="0"/>
          </a:p>
          <a:p>
            <a:r>
              <a:rPr lang="ko-KR" altLang="en-US" sz="1400" dirty="0"/>
              <a:t>보스 이동 위치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C3B2458-2E44-B963-34F8-CB6C3CF0C989}"/>
              </a:ext>
            </a:extLst>
          </p:cNvPr>
          <p:cNvCxnSpPr>
            <a:stCxn id="10" idx="1"/>
            <a:endCxn id="2" idx="0"/>
          </p:cNvCxnSpPr>
          <p:nvPr/>
        </p:nvCxnSpPr>
        <p:spPr>
          <a:xfrm rot="10800000" flipV="1">
            <a:off x="1981200" y="3829294"/>
            <a:ext cx="2106200" cy="234503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1A4C47F1-E15F-F435-7BBA-205A089EAC7B}"/>
              </a:ext>
            </a:extLst>
          </p:cNvPr>
          <p:cNvSpPr/>
          <p:nvPr/>
        </p:nvSpPr>
        <p:spPr>
          <a:xfrm>
            <a:off x="4177300" y="3673670"/>
            <a:ext cx="637000" cy="6370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A5F0F-CA7A-7193-C82A-4501A67B4E90}"/>
              </a:ext>
            </a:extLst>
          </p:cNvPr>
          <p:cNvSpPr txBox="1"/>
          <p:nvPr/>
        </p:nvSpPr>
        <p:spPr>
          <a:xfrm>
            <a:off x="6624459" y="5408028"/>
            <a:ext cx="22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인식 범위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E502AE9-7ADE-F218-6C6D-B01583B350A9}"/>
              </a:ext>
            </a:extLst>
          </p:cNvPr>
          <p:cNvSpPr/>
          <p:nvPr/>
        </p:nvSpPr>
        <p:spPr>
          <a:xfrm>
            <a:off x="6231829" y="2536318"/>
            <a:ext cx="2835841" cy="283584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36430DA-9DB7-F298-AE94-05430B0EFA78}"/>
              </a:ext>
            </a:extLst>
          </p:cNvPr>
          <p:cNvSpPr/>
          <p:nvPr/>
        </p:nvSpPr>
        <p:spPr>
          <a:xfrm>
            <a:off x="8765848" y="4104225"/>
            <a:ext cx="2835841" cy="283584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74AE315-EE5B-BD29-6B2E-6D35C94FB491}"/>
              </a:ext>
            </a:extLst>
          </p:cNvPr>
          <p:cNvSpPr/>
          <p:nvPr/>
        </p:nvSpPr>
        <p:spPr>
          <a:xfrm>
            <a:off x="8638107" y="744384"/>
            <a:ext cx="2835841" cy="283584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5289BE-C2DD-9BE2-D429-5F0B5488FA55}"/>
              </a:ext>
            </a:extLst>
          </p:cNvPr>
          <p:cNvSpPr/>
          <p:nvPr/>
        </p:nvSpPr>
        <p:spPr>
          <a:xfrm>
            <a:off x="3855945" y="730225"/>
            <a:ext cx="2835841" cy="2835841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21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저주의 노래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저주의 노래 시스템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6C166-5D8E-1A4F-5430-C0A6AD5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191" y="5371958"/>
            <a:ext cx="4735100" cy="473510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5BE3C4F-897D-477C-5106-4E69E1BBF644}"/>
              </a:ext>
            </a:extLst>
          </p:cNvPr>
          <p:cNvSpPr txBox="1"/>
          <p:nvPr/>
        </p:nvSpPr>
        <p:spPr>
          <a:xfrm>
            <a:off x="217394" y="1532061"/>
            <a:ext cx="14336806" cy="6211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저주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의 노래 시스템은 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에이푸스의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대표 패턴이다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1,2 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페이즈의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에이푸스의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노래 패턴에 적중한 플레이어는 매우 긴 지속 시간의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저주의 노래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 버프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를 받게 된다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저주의 노래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버프는 최대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중첩까지 가능하며 중첩 당 피해 증가 효과를 부여한다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저주의 노래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버프가 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중첩이 되면 일정 시간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유지되는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파멸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dirty="0" err="1">
                <a:solidFill>
                  <a:srgbClr val="FF0000"/>
                </a:solidFill>
                <a:latin typeface="+mn-ea"/>
              </a:rPr>
              <a:t>디버프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가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생성된다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파멸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디버프는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정화 및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배틀아이템으로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해제 가능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하며 해제 시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저주의 노래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버프를 모두 해제한다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파멸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디버프가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시간이 모두 지나는 것으로 해제 되었을 경우 해당 대상에게 해제 할 수 없는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구원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디버프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부여한다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구원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디버프는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중첩까지 가능하며 중첩 당 주는 피해 감소 효과를 부여한다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구원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디버프가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중첩이 되었을 경우 플레이어를 사망에 이르게 하는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강한 데미지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를 준다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  <a:endParaRPr lang="en-US" sz="1600" dirty="0">
              <a:solidFill>
                <a:srgbClr val="2E2E2E"/>
              </a:solidFill>
              <a:latin typeface="+mn-ea"/>
            </a:endParaRPr>
          </a:p>
          <a:p>
            <a:pPr algn="l">
              <a:lnSpc>
                <a:spcPts val="2799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000" dirty="0">
                <a:solidFill>
                  <a:srgbClr val="2E2E2E"/>
                </a:solidFill>
                <a:latin typeface="+mn-ea"/>
              </a:rPr>
              <a:t>해당 시스템을 통해 플레이어를 패턴의 회피에 더 신경 쓰게 하며 </a:t>
            </a:r>
            <a:r>
              <a:rPr lang="ko-KR" altLang="en-US" sz="2000" dirty="0" err="1">
                <a:solidFill>
                  <a:srgbClr val="FF0000"/>
                </a:solidFill>
                <a:latin typeface="+mn-ea"/>
              </a:rPr>
              <a:t>디버프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해제의 타이밍이 중요함</a:t>
            </a:r>
            <a:r>
              <a:rPr lang="ko-KR" altLang="en-US" sz="2000" dirty="0">
                <a:solidFill>
                  <a:srgbClr val="2E2E2E"/>
                </a:solidFill>
                <a:latin typeface="+mn-ea"/>
              </a:rPr>
              <a:t>을 알려준다</a:t>
            </a:r>
            <a:r>
              <a:rPr lang="en-US" altLang="ko-KR" sz="2000" dirty="0">
                <a:solidFill>
                  <a:srgbClr val="2E2E2E"/>
                </a:solidFill>
                <a:latin typeface="+mn-ea"/>
              </a:rPr>
              <a:t>. </a:t>
            </a:r>
          </a:p>
          <a:p>
            <a:pPr algn="l">
              <a:lnSpc>
                <a:spcPts val="2799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000" dirty="0">
                <a:solidFill>
                  <a:srgbClr val="2E2E2E"/>
                </a:solidFill>
                <a:latin typeface="+mn-ea"/>
              </a:rPr>
              <a:t>또한 적정 레벨 이상의 유저가 플레이 할 경우 </a:t>
            </a:r>
            <a:r>
              <a:rPr lang="en-US" altLang="ko-KR" sz="2000" dirty="0">
                <a:solidFill>
                  <a:srgbClr val="2E2E2E"/>
                </a:solidFill>
                <a:latin typeface="+mn-ea"/>
              </a:rPr>
              <a:t>‘</a:t>
            </a:r>
            <a:r>
              <a:rPr lang="ko-KR" altLang="en-US" sz="2000" dirty="0">
                <a:solidFill>
                  <a:srgbClr val="2E2E2E"/>
                </a:solidFill>
                <a:latin typeface="+mn-ea"/>
              </a:rPr>
              <a:t>저주의 노래</a:t>
            </a:r>
            <a:r>
              <a:rPr lang="en-US" altLang="ko-KR" sz="2000" dirty="0">
                <a:solidFill>
                  <a:srgbClr val="2E2E2E"/>
                </a:solidFill>
                <a:latin typeface="+mn-ea"/>
              </a:rPr>
              <a:t>’ </a:t>
            </a:r>
            <a:r>
              <a:rPr lang="ko-KR" altLang="en-US" sz="2000" dirty="0" err="1">
                <a:solidFill>
                  <a:srgbClr val="2E2E2E"/>
                </a:solidFill>
                <a:latin typeface="+mn-ea"/>
              </a:rPr>
              <a:t>버프만을</a:t>
            </a:r>
            <a:r>
              <a:rPr lang="ko-KR" altLang="en-US" sz="2000" dirty="0">
                <a:solidFill>
                  <a:srgbClr val="2E2E2E"/>
                </a:solidFill>
                <a:latin typeface="+mn-ea"/>
              </a:rPr>
              <a:t> 활용하게 되므로 편하게 숙제를 끝내면서도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강해진 데미지를 체감하는 피드백</a:t>
            </a:r>
            <a:r>
              <a:rPr lang="ko-KR" altLang="en-US" sz="2000" dirty="0">
                <a:latin typeface="+mn-ea"/>
              </a:rPr>
              <a:t>을 줄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algn="l">
              <a:lnSpc>
                <a:spcPts val="2799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000" dirty="0">
                <a:latin typeface="+mn-ea"/>
              </a:rPr>
              <a:t>가장 강한 버프 효과를 보기 위해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중첩을 쌓은 경우 일정 시간 후 버프가 해제되므로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중첩을 쌓는 타이밍을 조절 해야 한다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CD8F30-6836-E1EC-85DB-A52DD49A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7" y="8329637"/>
            <a:ext cx="1260000" cy="12600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15D8627-AB74-A35C-18C9-E2A1075751AF}"/>
              </a:ext>
            </a:extLst>
          </p:cNvPr>
          <p:cNvSpPr txBox="1"/>
          <p:nvPr/>
        </p:nvSpPr>
        <p:spPr>
          <a:xfrm>
            <a:off x="424300" y="9391198"/>
            <a:ext cx="1610333" cy="4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</a:t>
            </a:r>
            <a:r>
              <a:rPr lang="ko-KR" alt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저주의 노래 </a:t>
            </a:r>
            <a:r>
              <a:rPr 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X 3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F4BE15-7DF0-C89B-6CCD-DAA59CB24C05}"/>
              </a:ext>
            </a:extLst>
          </p:cNvPr>
          <p:cNvSpPr/>
          <p:nvPr/>
        </p:nvSpPr>
        <p:spPr>
          <a:xfrm>
            <a:off x="2438400" y="8659868"/>
            <a:ext cx="1035894" cy="599538"/>
          </a:xfrm>
          <a:prstGeom prst="rightArrow">
            <a:avLst>
              <a:gd name="adj1" fmla="val 47044"/>
              <a:gd name="adj2" fmla="val 67738"/>
            </a:avLst>
          </a:prstGeom>
          <a:solidFill>
            <a:srgbClr val="A86D3A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778B33-1349-A6B5-A1C1-BC04C0426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227" y="8329637"/>
            <a:ext cx="1260000" cy="1260000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D80C3822-94F6-AEF2-4553-5A6794D5DEEE}"/>
              </a:ext>
            </a:extLst>
          </p:cNvPr>
          <p:cNvSpPr txBox="1"/>
          <p:nvPr/>
        </p:nvSpPr>
        <p:spPr>
          <a:xfrm>
            <a:off x="5951683" y="9387130"/>
            <a:ext cx="976372" cy="4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해제 실패</a:t>
            </a:r>
            <a:endParaRPr lang="en-US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25C939D-09BF-F2C3-209A-0E1157CEBF47}"/>
              </a:ext>
            </a:extLst>
          </p:cNvPr>
          <p:cNvSpPr/>
          <p:nvPr/>
        </p:nvSpPr>
        <p:spPr>
          <a:xfrm>
            <a:off x="5892160" y="8655387"/>
            <a:ext cx="1035894" cy="599538"/>
          </a:xfrm>
          <a:prstGeom prst="rightArrow">
            <a:avLst>
              <a:gd name="adj1" fmla="val 47044"/>
              <a:gd name="adj2" fmla="val 67738"/>
            </a:avLst>
          </a:prstGeom>
          <a:solidFill>
            <a:srgbClr val="A86D3A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B8963BD-7E23-3251-4DED-4E1E0B515E3E}"/>
              </a:ext>
            </a:extLst>
          </p:cNvPr>
          <p:cNvSpPr txBox="1"/>
          <p:nvPr/>
        </p:nvSpPr>
        <p:spPr>
          <a:xfrm>
            <a:off x="4400586" y="9392172"/>
            <a:ext cx="565281" cy="4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파멸</a:t>
            </a:r>
            <a:endParaRPr lang="en-US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E31707-83ED-65C1-50E8-4E9039A76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0" y="8329637"/>
            <a:ext cx="1260000" cy="1260000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C6B9FD66-BD77-92DB-1F63-80B39A32EAAE}"/>
              </a:ext>
            </a:extLst>
          </p:cNvPr>
          <p:cNvSpPr txBox="1"/>
          <p:nvPr/>
        </p:nvSpPr>
        <p:spPr>
          <a:xfrm>
            <a:off x="7849349" y="9387130"/>
            <a:ext cx="565281" cy="4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구원</a:t>
            </a:r>
            <a:endParaRPr lang="en-US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8A053ED-F8D1-AD90-1E7A-121DF68D8499}"/>
              </a:ext>
            </a:extLst>
          </p:cNvPr>
          <p:cNvSpPr txBox="1"/>
          <p:nvPr/>
        </p:nvSpPr>
        <p:spPr>
          <a:xfrm>
            <a:off x="112043" y="9822554"/>
            <a:ext cx="1610332" cy="435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9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아이콘 레퍼런스</a:t>
            </a:r>
            <a:r>
              <a:rPr lang="en-US" altLang="ko-KR" sz="9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– </a:t>
            </a:r>
            <a:r>
              <a:rPr lang="ko-KR" altLang="en-US" sz="9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이터널 리턴</a:t>
            </a:r>
            <a:endParaRPr lang="en-US" altLang="ko-KR" sz="9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69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E1D78A4-DBAE-A632-A408-86159835F6AE}"/>
              </a:ext>
            </a:extLst>
          </p:cNvPr>
          <p:cNvGrpSpPr/>
          <p:nvPr/>
        </p:nvGrpSpPr>
        <p:grpSpPr>
          <a:xfrm>
            <a:off x="4203043" y="5979145"/>
            <a:ext cx="3318309" cy="3061924"/>
            <a:chOff x="4203043" y="5979145"/>
            <a:chExt cx="3318309" cy="306192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06ED2AD-0444-1BD8-D1A9-6119D66F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3043" y="6012041"/>
              <a:ext cx="2744492" cy="2744492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B366B6-D781-2AA7-96A2-6AA15D7FB6E1}"/>
                </a:ext>
              </a:extLst>
            </p:cNvPr>
            <p:cNvSpPr txBox="1"/>
            <p:nvPr/>
          </p:nvSpPr>
          <p:spPr>
            <a:xfrm>
              <a:off x="4668830" y="8532212"/>
              <a:ext cx="2029685" cy="508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깃털 날리기</a:t>
              </a:r>
              <a:endParaRPr 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79790D1-E1DE-015F-F74F-7DDFB64E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70869" y="5979145"/>
              <a:ext cx="1038603" cy="103860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16742EF-7866-8E69-AEC4-B9DA217B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482749" y="6145914"/>
              <a:ext cx="1038603" cy="103860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9EB5A38-B690-FED1-6169-34972B25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801740" y="6931921"/>
              <a:ext cx="1038603" cy="103860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78B6C1A-516A-5630-AA10-0DB26F26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24" y="6027685"/>
            <a:ext cx="2499659" cy="24996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6EED5F-CD2D-0F66-2275-6CE13240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54" y="6010447"/>
            <a:ext cx="2744492" cy="27444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2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요약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3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6C166-5D8E-1A4F-5430-C0A6AD5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012041"/>
            <a:ext cx="2744492" cy="2744492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5BE3C4F-897D-477C-5106-4E69E1BBF644}"/>
              </a:ext>
            </a:extLst>
          </p:cNvPr>
          <p:cNvSpPr txBox="1"/>
          <p:nvPr/>
        </p:nvSpPr>
        <p:spPr>
          <a:xfrm>
            <a:off x="217393" y="1532061"/>
            <a:ext cx="11214807" cy="324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에이푸스의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체력이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100~80% 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사이의 구간이다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보스의 기본 패턴을 학습하는 구간이다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이 구간은 노래 패턴의 사용 주기를 짧게 하여 데미지 버프를 이른 타이밍에 다수 중첩할 수 있도록 하여 상대적으로 데미지가 부족한 파티도 빠르게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페이즈로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진입할 수 있도록 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체력이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7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0%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이하가 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된 경우 마지막으로 사용한 스킬의 사용이 종료된 시점에 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변화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패턴을 사용한다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변화 패턴 파훼 시 이동 패턴을 사용 하지 않으며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페이즈로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진입하여 계속 전투를 진행한다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72024E-33E9-EF2E-61EE-C1FA1075A220}"/>
              </a:ext>
            </a:extLst>
          </p:cNvPr>
          <p:cNvGrpSpPr/>
          <p:nvPr/>
        </p:nvGrpSpPr>
        <p:grpSpPr>
          <a:xfrm>
            <a:off x="11589486" y="2117557"/>
            <a:ext cx="2050697" cy="7426420"/>
            <a:chOff x="11326035" y="1545538"/>
            <a:chExt cx="2050697" cy="74264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F861E8D-2C14-5F92-FE9E-C5F9A4149A24}"/>
                </a:ext>
              </a:extLst>
            </p:cNvPr>
            <p:cNvSpPr/>
            <p:nvPr/>
          </p:nvSpPr>
          <p:spPr>
            <a:xfrm>
              <a:off x="11326035" y="1771958"/>
              <a:ext cx="1080000" cy="720000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CF64FA0A-404D-2D24-1D44-3F8D30A1A1C2}"/>
                </a:ext>
              </a:extLst>
            </p:cNvPr>
            <p:cNvSpPr txBox="1"/>
            <p:nvPr/>
          </p:nvSpPr>
          <p:spPr>
            <a:xfrm>
              <a:off x="12563320" y="154553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100%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15A5B330-4DC6-2FF0-FEB9-F4F66699922F}"/>
                </a:ext>
              </a:extLst>
            </p:cNvPr>
            <p:cNvSpPr txBox="1"/>
            <p:nvPr/>
          </p:nvSpPr>
          <p:spPr>
            <a:xfrm>
              <a:off x="12563320" y="848406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988979-FEB4-4F1F-1137-3068CBBE1DBB}"/>
              </a:ext>
            </a:extLst>
          </p:cNvPr>
          <p:cNvSpPr txBox="1"/>
          <p:nvPr/>
        </p:nvSpPr>
        <p:spPr>
          <a:xfrm>
            <a:off x="255494" y="5447869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주요 패턴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23F1DD-7779-EEC4-3B89-4BB59F7B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591" y="5524358"/>
            <a:ext cx="4735100" cy="473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15EC3C-6533-2A10-5F94-4D607A3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6311595"/>
            <a:ext cx="1044583" cy="1044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1F34EB-0AA3-8062-FE6D-7636665E1AB4}"/>
              </a:ext>
            </a:extLst>
          </p:cNvPr>
          <p:cNvSpPr txBox="1"/>
          <p:nvPr/>
        </p:nvSpPr>
        <p:spPr>
          <a:xfrm>
            <a:off x="1208737" y="8532212"/>
            <a:ext cx="1839263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질서의 </a:t>
            </a: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노래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AB7D4-E5A4-09A6-7245-690068D92869}"/>
              </a:ext>
            </a:extLst>
          </p:cNvPr>
          <p:cNvSpPr txBox="1"/>
          <p:nvPr/>
        </p:nvSpPr>
        <p:spPr>
          <a:xfrm>
            <a:off x="8235740" y="8566779"/>
            <a:ext cx="2029685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광휘의 변화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76AD9D4-08E8-95F4-089C-217DFB784463}"/>
              </a:ext>
            </a:extLst>
          </p:cNvPr>
          <p:cNvSpPr txBox="1"/>
          <p:nvPr/>
        </p:nvSpPr>
        <p:spPr>
          <a:xfrm>
            <a:off x="12820354" y="3505406"/>
            <a:ext cx="813412" cy="487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80%</a:t>
            </a:r>
            <a:endParaRPr lang="en-US" sz="24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84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AD1E1808-3767-82E1-8CCF-28EA00C5EA98}"/>
              </a:ext>
            </a:extLst>
          </p:cNvPr>
          <p:cNvGrpSpPr/>
          <p:nvPr/>
        </p:nvGrpSpPr>
        <p:grpSpPr>
          <a:xfrm>
            <a:off x="11589486" y="2117557"/>
            <a:ext cx="2050697" cy="7426420"/>
            <a:chOff x="11326035" y="1545538"/>
            <a:chExt cx="2050697" cy="742642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4F40FCA-D50C-6096-B9DC-75DE1D7E06A1}"/>
                </a:ext>
              </a:extLst>
            </p:cNvPr>
            <p:cNvSpPr/>
            <p:nvPr/>
          </p:nvSpPr>
          <p:spPr>
            <a:xfrm>
              <a:off x="11326035" y="1771958"/>
              <a:ext cx="1080000" cy="7200000"/>
            </a:xfrm>
            <a:prstGeom prst="roundRect">
              <a:avLst/>
            </a:prstGeom>
            <a:gradFill>
              <a:gsLst>
                <a:gs pos="20000">
                  <a:schemeClr val="accent1">
                    <a:lumMod val="5000"/>
                    <a:lumOff val="95000"/>
                  </a:schemeClr>
                </a:gs>
                <a:gs pos="2000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796B0AE-81A4-555F-F282-DF4DB09C5257}"/>
                </a:ext>
              </a:extLst>
            </p:cNvPr>
            <p:cNvSpPr txBox="1"/>
            <p:nvPr/>
          </p:nvSpPr>
          <p:spPr>
            <a:xfrm>
              <a:off x="12563320" y="154553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100%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F01B0BCA-E104-BF05-4870-F757501FDC55}"/>
                </a:ext>
              </a:extLst>
            </p:cNvPr>
            <p:cNvSpPr txBox="1"/>
            <p:nvPr/>
          </p:nvSpPr>
          <p:spPr>
            <a:xfrm>
              <a:off x="12556903" y="2933387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80%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57" name="TextBox 8">
              <a:extLst>
                <a:ext uri="{FF2B5EF4-FFF2-40B4-BE49-F238E27FC236}">
                  <a16:creationId xmlns:a16="http://schemas.microsoft.com/office/drawing/2014/main" id="{53903CBF-1004-BA9A-543D-DB5B75A3C5EE}"/>
                </a:ext>
              </a:extLst>
            </p:cNvPr>
            <p:cNvSpPr txBox="1"/>
            <p:nvPr/>
          </p:nvSpPr>
          <p:spPr>
            <a:xfrm>
              <a:off x="12563320" y="848406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621398D-748B-DD06-BDB0-3AE80DB6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549704"/>
            <a:ext cx="2744492" cy="27444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2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요약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2</a:t>
            </a:r>
            <a:r>
              <a:rPr lang="ko-KR" altLang="en-US" sz="3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6C166-5D8E-1A4F-5430-C0A6AD5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191" y="5371958"/>
            <a:ext cx="4735100" cy="473510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5BE3C4F-897D-477C-5106-4E69E1BBF644}"/>
              </a:ext>
            </a:extLst>
          </p:cNvPr>
          <p:cNvSpPr txBox="1"/>
          <p:nvPr/>
        </p:nvSpPr>
        <p:spPr>
          <a:xfrm>
            <a:off x="217393" y="1532061"/>
            <a:ext cx="11214807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에이푸스의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체력이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80~20% 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사이의 구간이다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보스와 직접적인 전투를 하는 구간이다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질서의 노래를 제외한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스킬을 모두 사용하며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스킬을 추가로 사용한다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체력이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0%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이하가 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된 경우 마지막으로 사용한 스킬의 사용이 종료된 시점에 </a:t>
            </a: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변화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스킬을 사용한다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변화 패턴 파훼 시 이동 패턴을 사용 하지 않으며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페이즈로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진입하여 계속 전투를 진행한다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endParaRPr lang="en-US" altLang="ko-KR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DE46347-8AC5-515A-6168-BA53F451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26" y="6776204"/>
            <a:ext cx="1033585" cy="10335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B54F5D-2AC2-89B3-047E-E784BD15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54" y="6548110"/>
            <a:ext cx="2744492" cy="27444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5EECD1-30FA-926A-1989-3337A0471BD7}"/>
              </a:ext>
            </a:extLst>
          </p:cNvPr>
          <p:cNvSpPr txBox="1"/>
          <p:nvPr/>
        </p:nvSpPr>
        <p:spPr>
          <a:xfrm>
            <a:off x="1086389" y="9069875"/>
            <a:ext cx="1921066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감금의 </a:t>
            </a: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노래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B15A0B-80F7-54FB-551E-D35C6321A15D}"/>
              </a:ext>
            </a:extLst>
          </p:cNvPr>
          <p:cNvSpPr txBox="1"/>
          <p:nvPr/>
        </p:nvSpPr>
        <p:spPr>
          <a:xfrm>
            <a:off x="8235740" y="9104442"/>
            <a:ext cx="2029685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심판의 노래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5A0DB1A-8BA1-1AE2-C875-5B23FE2D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365" y="6948478"/>
            <a:ext cx="961975" cy="96197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C1BF60-3B23-7EFF-97CB-84F534B765BC}"/>
              </a:ext>
            </a:extLst>
          </p:cNvPr>
          <p:cNvGrpSpPr/>
          <p:nvPr/>
        </p:nvGrpSpPr>
        <p:grpSpPr>
          <a:xfrm>
            <a:off x="4203043" y="6528457"/>
            <a:ext cx="2744492" cy="3050275"/>
            <a:chOff x="4203043" y="5990794"/>
            <a:chExt cx="2744492" cy="3050275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B2FC26A-32B7-A204-6718-F140522A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3043" y="6012041"/>
              <a:ext cx="2744492" cy="2744492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BAE61D5-A2E3-7A69-B2D6-04429F31B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75289" y="5990794"/>
              <a:ext cx="1044583" cy="10445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0ABA49-35F1-323C-C343-523EB8118A1A}"/>
                </a:ext>
              </a:extLst>
            </p:cNvPr>
            <p:cNvSpPr txBox="1"/>
            <p:nvPr/>
          </p:nvSpPr>
          <p:spPr>
            <a:xfrm>
              <a:off x="4668830" y="8532212"/>
              <a:ext cx="2029685" cy="508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매혹의 노래</a:t>
              </a:r>
              <a:endParaRPr 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2F2E59-761C-4234-DFF1-D49D6C678585}"/>
              </a:ext>
            </a:extLst>
          </p:cNvPr>
          <p:cNvSpPr txBox="1"/>
          <p:nvPr/>
        </p:nvSpPr>
        <p:spPr>
          <a:xfrm>
            <a:off x="263709" y="580825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주요 패턴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CE3B9DD9-2D16-03A1-5889-473515B1034B}"/>
              </a:ext>
            </a:extLst>
          </p:cNvPr>
          <p:cNvSpPr txBox="1"/>
          <p:nvPr/>
        </p:nvSpPr>
        <p:spPr>
          <a:xfrm>
            <a:off x="12770004" y="7827290"/>
            <a:ext cx="813412" cy="487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20%</a:t>
            </a:r>
            <a:endParaRPr lang="en-US" sz="24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72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4621398D-748B-DD06-BDB0-3AE80DB6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6012041"/>
            <a:ext cx="2744492" cy="27444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2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요약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3</a:t>
            </a:r>
            <a:r>
              <a:rPr lang="ko-KR" altLang="en-US" sz="3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페이즈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6C166-5D8E-1A4F-5430-C0A6AD56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191" y="5371958"/>
            <a:ext cx="4735100" cy="473510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5BE3C4F-897D-477C-5106-4E69E1BBF644}"/>
              </a:ext>
            </a:extLst>
          </p:cNvPr>
          <p:cNvSpPr txBox="1"/>
          <p:nvPr/>
        </p:nvSpPr>
        <p:spPr>
          <a:xfrm>
            <a:off x="217393" y="1532061"/>
            <a:ext cx="11214807" cy="234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에이푸스의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체력이 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20% 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미만의 구간이다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보스를 마무리 하는 구간이다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ko-KR" altLang="en-US" dirty="0">
                <a:solidFill>
                  <a:srgbClr val="2E2E2E"/>
                </a:solidFill>
                <a:latin typeface="+mn-ea"/>
              </a:rPr>
              <a:t>노래 패턴에 적중하여도 노래 버프를 얻지 못하게 하여 노래 버프의 유지를 실패 했을 경우 데미지의 역체감이 느껴지기 쉽게 한다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altLang="ko-KR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dirty="0" err="1">
                <a:solidFill>
                  <a:srgbClr val="2E2E2E"/>
                </a:solidFill>
                <a:latin typeface="+mn-ea"/>
              </a:rPr>
              <a:t>페이즈와</a:t>
            </a:r>
            <a:r>
              <a:rPr lang="ko-KR" altLang="en-US" dirty="0">
                <a:solidFill>
                  <a:srgbClr val="2E2E2E"/>
                </a:solidFill>
                <a:latin typeface="+mn-ea"/>
              </a:rPr>
              <a:t> 동일한 스킬을 사용하나 스킬의 데미지가 더욱 강해진다</a:t>
            </a:r>
            <a:r>
              <a:rPr lang="en-US" altLang="ko-KR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72024E-33E9-EF2E-61EE-C1FA1075A220}"/>
              </a:ext>
            </a:extLst>
          </p:cNvPr>
          <p:cNvGrpSpPr/>
          <p:nvPr/>
        </p:nvGrpSpPr>
        <p:grpSpPr>
          <a:xfrm>
            <a:off x="11589486" y="2117557"/>
            <a:ext cx="2050697" cy="7426420"/>
            <a:chOff x="11326035" y="1545538"/>
            <a:chExt cx="2050697" cy="74264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F861E8D-2C14-5F92-FE9E-C5F9A4149A24}"/>
                </a:ext>
              </a:extLst>
            </p:cNvPr>
            <p:cNvSpPr/>
            <p:nvPr/>
          </p:nvSpPr>
          <p:spPr>
            <a:xfrm>
              <a:off x="11326035" y="1771958"/>
              <a:ext cx="1080000" cy="7200000"/>
            </a:xfrm>
            <a:prstGeom prst="roundRect">
              <a:avLst/>
            </a:prstGeom>
            <a:gradFill>
              <a:gsLst>
                <a:gs pos="80000">
                  <a:schemeClr val="bg1"/>
                </a:gs>
                <a:gs pos="80000">
                  <a:srgbClr val="FF0000"/>
                </a:gs>
                <a:gs pos="100000">
                  <a:srgbClr val="FF0000">
                    <a:lumMod val="91000"/>
                    <a:lumOff val="9000"/>
                  </a:srgbClr>
                </a:gs>
              </a:gsLst>
              <a:lin ang="5400000" scaled="1"/>
            </a:gra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CF64FA0A-404D-2D24-1D44-3F8D30A1A1C2}"/>
                </a:ext>
              </a:extLst>
            </p:cNvPr>
            <p:cNvSpPr txBox="1"/>
            <p:nvPr/>
          </p:nvSpPr>
          <p:spPr>
            <a:xfrm>
              <a:off x="12563320" y="154553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100%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B85E3A9-AE69-3997-8CD2-B2840B04D37D}"/>
                </a:ext>
              </a:extLst>
            </p:cNvPr>
            <p:cNvSpPr txBox="1"/>
            <p:nvPr/>
          </p:nvSpPr>
          <p:spPr>
            <a:xfrm>
              <a:off x="12506553" y="7255271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20%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15A5B330-4DC6-2FF0-FEB9-F4F66699922F}"/>
                </a:ext>
              </a:extLst>
            </p:cNvPr>
            <p:cNvSpPr txBox="1"/>
            <p:nvPr/>
          </p:nvSpPr>
          <p:spPr>
            <a:xfrm>
              <a:off x="12563320" y="8484068"/>
              <a:ext cx="813412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0%</a:t>
              </a:r>
              <a:endParaRPr lang="en-US" sz="24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DE46347-8AC5-515A-6168-BA53F451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26" y="6238541"/>
            <a:ext cx="1033585" cy="10335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B54F5D-2AC2-89B3-047E-E784BD15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54" y="6010447"/>
            <a:ext cx="2744492" cy="27444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5EECD1-30FA-926A-1989-3337A0471BD7}"/>
              </a:ext>
            </a:extLst>
          </p:cNvPr>
          <p:cNvSpPr txBox="1"/>
          <p:nvPr/>
        </p:nvSpPr>
        <p:spPr>
          <a:xfrm>
            <a:off x="1086389" y="8532212"/>
            <a:ext cx="1921066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감금의 </a:t>
            </a: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노래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B15A0B-80F7-54FB-551E-D35C6321A15D}"/>
              </a:ext>
            </a:extLst>
          </p:cNvPr>
          <p:cNvSpPr txBox="1"/>
          <p:nvPr/>
        </p:nvSpPr>
        <p:spPr>
          <a:xfrm>
            <a:off x="8235740" y="8566779"/>
            <a:ext cx="2029685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심판의 노래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5A0DB1A-8BA1-1AE2-C875-5B23FE2D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365" y="6410815"/>
            <a:ext cx="961975" cy="96197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C1BF60-3B23-7EFF-97CB-84F534B765BC}"/>
              </a:ext>
            </a:extLst>
          </p:cNvPr>
          <p:cNvGrpSpPr/>
          <p:nvPr/>
        </p:nvGrpSpPr>
        <p:grpSpPr>
          <a:xfrm>
            <a:off x="4203043" y="5990794"/>
            <a:ext cx="2744492" cy="3050275"/>
            <a:chOff x="4203043" y="5990794"/>
            <a:chExt cx="2744492" cy="3050275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B2FC26A-32B7-A204-6718-F140522A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3043" y="6012041"/>
              <a:ext cx="2744492" cy="2744492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BAE61D5-A2E3-7A69-B2D6-04429F31B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75289" y="5990794"/>
              <a:ext cx="1044583" cy="10445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0ABA49-35F1-323C-C343-523EB8118A1A}"/>
                </a:ext>
              </a:extLst>
            </p:cNvPr>
            <p:cNvSpPr txBox="1"/>
            <p:nvPr/>
          </p:nvSpPr>
          <p:spPr>
            <a:xfrm>
              <a:off x="4668830" y="8532212"/>
              <a:ext cx="2029685" cy="508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2E2E2E"/>
                  </a:solidFill>
                  <a:latin typeface="윤소망2" panose="020B0600000101010101" charset="-127"/>
                  <a:ea typeface="윤소망2" panose="020B0600000101010101" charset="-127"/>
                </a:rPr>
                <a:t>매혹의 노래</a:t>
              </a:r>
              <a:endParaRPr 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F1449A-8613-53EA-BF91-116E5D5F727B}"/>
              </a:ext>
            </a:extLst>
          </p:cNvPr>
          <p:cNvSpPr txBox="1"/>
          <p:nvPr/>
        </p:nvSpPr>
        <p:spPr>
          <a:xfrm>
            <a:off x="273108" y="5486572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주요 패턴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49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78390"/>
              </p:ext>
            </p:extLst>
          </p:nvPr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2078" name="타원 2077">
            <a:extLst>
              <a:ext uri="{FF2B5EF4-FFF2-40B4-BE49-F238E27FC236}">
                <a16:creationId xmlns:a16="http://schemas.microsoft.com/office/drawing/2014/main" id="{2BB5CA07-33BB-4D68-A674-1C489407D15C}"/>
              </a:ext>
            </a:extLst>
          </p:cNvPr>
          <p:cNvSpPr/>
          <p:nvPr/>
        </p:nvSpPr>
        <p:spPr>
          <a:xfrm>
            <a:off x="1563993" y="3025867"/>
            <a:ext cx="2944785" cy="290229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날아 찍기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35976" y="1909552"/>
            <a:ext cx="3598134" cy="59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6m,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1.5m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 생성 가능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원형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8m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24094" y="132302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24094" y="174343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24094" y="2145134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39985" y="132598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22355" y="17624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22355" y="2142247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805655"/>
            <a:ext cx="11119926" cy="12427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인에게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날아올라 전방을 내려찍으며 원형 범위에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이후 주변 랜덤으로 전방 주변에 잠시 후 폭발하는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장판은 폭발 후 일정 시간 유지되며 일정 시간 마다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6" y="3427043"/>
            <a:ext cx="1566324" cy="156632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110BD633-417F-6DB8-DC5C-8AD92E42067A}"/>
              </a:ext>
            </a:extLst>
          </p:cNvPr>
          <p:cNvSpPr/>
          <p:nvPr/>
        </p:nvSpPr>
        <p:spPr>
          <a:xfrm>
            <a:off x="1443721" y="6812634"/>
            <a:ext cx="252000" cy="25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TextBox 8">
            <a:extLst>
              <a:ext uri="{FF2B5EF4-FFF2-40B4-BE49-F238E27FC236}">
                <a16:creationId xmlns:a16="http://schemas.microsoft.com/office/drawing/2014/main" id="{3B02BBB4-02EB-8AF4-8E0F-1338E034EB4D}"/>
              </a:ext>
            </a:extLst>
          </p:cNvPr>
          <p:cNvSpPr txBox="1"/>
          <p:nvPr/>
        </p:nvSpPr>
        <p:spPr>
          <a:xfrm>
            <a:off x="1761404" y="6601977"/>
            <a:ext cx="60079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>
            <a:off x="7490332" y="5157401"/>
            <a:ext cx="1566324" cy="1409382"/>
            <a:chOff x="9404717" y="5173131"/>
            <a:chExt cx="1566324" cy="1409382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784" r="12432" b="60824"/>
            <a:stretch/>
          </p:blipFill>
          <p:spPr>
            <a:xfrm flipH="1">
              <a:off x="10187879" y="5173131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pic>
        <p:nvPicPr>
          <p:cNvPr id="2065" name="Picture 4">
            <a:extLst>
              <a:ext uri="{FF2B5EF4-FFF2-40B4-BE49-F238E27FC236}">
                <a16:creationId xmlns:a16="http://schemas.microsoft.com/office/drawing/2014/main" id="{37234A8C-225B-4258-C4F8-9F10A4E09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000" y="7533416"/>
            <a:ext cx="4216274" cy="25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4653293" y="5155134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705CC579-BB2E-3205-80C0-944C74EEE03A}"/>
              </a:ext>
            </a:extLst>
          </p:cNvPr>
          <p:cNvGrpSpPr/>
          <p:nvPr/>
        </p:nvGrpSpPr>
        <p:grpSpPr>
          <a:xfrm rot="3027071">
            <a:off x="11338915" y="5124207"/>
            <a:ext cx="1566324" cy="1338308"/>
            <a:chOff x="9404717" y="5173131"/>
            <a:chExt cx="1566324" cy="1338308"/>
          </a:xfrm>
        </p:grpSpPr>
        <p:pic>
          <p:nvPicPr>
            <p:cNvPr id="2070" name="그림 2069">
              <a:extLst>
                <a:ext uri="{FF2B5EF4-FFF2-40B4-BE49-F238E27FC236}">
                  <a16:creationId xmlns:a16="http://schemas.microsoft.com/office/drawing/2014/main" id="{754E87EF-6E4A-48D4-8373-A9344654A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784" r="12432" b="60824"/>
            <a:stretch/>
          </p:blipFill>
          <p:spPr>
            <a:xfrm flipH="1">
              <a:off x="10187879" y="5173131"/>
              <a:ext cx="685800" cy="613630"/>
            </a:xfrm>
            <a:prstGeom prst="rect">
              <a:avLst/>
            </a:prstGeom>
          </p:spPr>
        </p:pic>
        <p:pic>
          <p:nvPicPr>
            <p:cNvPr id="2071" name="그림 2070">
              <a:extLst>
                <a:ext uri="{FF2B5EF4-FFF2-40B4-BE49-F238E27FC236}">
                  <a16:creationId xmlns:a16="http://schemas.microsoft.com/office/drawing/2014/main" id="{AF029B0E-ADEB-193E-DF11-89F3C46D4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72" name="그림 2071">
              <a:extLst>
                <a:ext uri="{FF2B5EF4-FFF2-40B4-BE49-F238E27FC236}">
                  <a16:creationId xmlns:a16="http://schemas.microsoft.com/office/drawing/2014/main" id="{FCA977D5-3282-F50C-18C7-E2351DB53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389" b="14805"/>
            <a:stretch/>
          </p:blipFill>
          <p:spPr>
            <a:xfrm>
              <a:off x="9404717" y="5793970"/>
              <a:ext cx="1566324" cy="717469"/>
            </a:xfrm>
            <a:prstGeom prst="rect">
              <a:avLst/>
            </a:prstGeom>
          </p:spPr>
        </p:pic>
      </p:grpSp>
      <p:sp>
        <p:nvSpPr>
          <p:cNvPr id="2073" name="타원 2072">
            <a:extLst>
              <a:ext uri="{FF2B5EF4-FFF2-40B4-BE49-F238E27FC236}">
                <a16:creationId xmlns:a16="http://schemas.microsoft.com/office/drawing/2014/main" id="{69B9E150-EE37-764D-E06B-E0F8D74FB95D}"/>
              </a:ext>
            </a:extLst>
          </p:cNvPr>
          <p:cNvSpPr/>
          <p:nvPr/>
        </p:nvSpPr>
        <p:spPr>
          <a:xfrm>
            <a:off x="1627867" y="3433833"/>
            <a:ext cx="2116911" cy="208636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7037545" y="7739410"/>
            <a:ext cx="2290394" cy="61318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날개를 들어올리는 준비 동작을 실행한다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5" name="TextBox 8">
            <a:extLst>
              <a:ext uri="{FF2B5EF4-FFF2-40B4-BE49-F238E27FC236}">
                <a16:creationId xmlns:a16="http://schemas.microsoft.com/office/drawing/2014/main" id="{0EF82978-6F14-7232-5D8A-C60A60921ADE}"/>
              </a:ext>
            </a:extLst>
          </p:cNvPr>
          <p:cNvSpPr txBox="1"/>
          <p:nvPr/>
        </p:nvSpPr>
        <p:spPr>
          <a:xfrm>
            <a:off x="10276542" y="7894368"/>
            <a:ext cx="3357194" cy="280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날아올라 전방을 몸으로 내려찍는다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4130904" y="7702901"/>
            <a:ext cx="2611102" cy="6018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다시 날아올라 횃대로 돌아온 후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자세로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7" name="TextBox 8">
            <a:extLst>
              <a:ext uri="{FF2B5EF4-FFF2-40B4-BE49-F238E27FC236}">
                <a16:creationId xmlns:a16="http://schemas.microsoft.com/office/drawing/2014/main" id="{021BCBC6-E35B-FAC6-83BA-A149A7183A1E}"/>
              </a:ext>
            </a:extLst>
          </p:cNvPr>
          <p:cNvSpPr txBox="1"/>
          <p:nvPr/>
        </p:nvSpPr>
        <p:spPr>
          <a:xfrm>
            <a:off x="7047170" y="9073971"/>
            <a:ext cx="10631230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헬가이아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계열의 보스의 기본 패턴과 동일한 패턴으로 이전까지의 가디언 토벌을 경험한 플레이어가 쉽게 익숙해질 수 있게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특히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날아 찍기와 유사하지만 장판이 일시적이지 않고 지속 유지되는 것을 인지하게 하는 스킬이다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9" name="타원 2078">
            <a:extLst>
              <a:ext uri="{FF2B5EF4-FFF2-40B4-BE49-F238E27FC236}">
                <a16:creationId xmlns:a16="http://schemas.microsoft.com/office/drawing/2014/main" id="{B4F09E6E-7543-164B-9030-0362C8A274DB}"/>
              </a:ext>
            </a:extLst>
          </p:cNvPr>
          <p:cNvSpPr/>
          <p:nvPr/>
        </p:nvSpPr>
        <p:spPr>
          <a:xfrm>
            <a:off x="2460169" y="6815130"/>
            <a:ext cx="252000" cy="252000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0" name="TextBox 8">
            <a:extLst>
              <a:ext uri="{FF2B5EF4-FFF2-40B4-BE49-F238E27FC236}">
                <a16:creationId xmlns:a16="http://schemas.microsoft.com/office/drawing/2014/main" id="{17A7402D-3682-559E-8C8A-D82FB58DE697}"/>
              </a:ext>
            </a:extLst>
          </p:cNvPr>
          <p:cNvSpPr txBox="1"/>
          <p:nvPr/>
        </p:nvSpPr>
        <p:spPr>
          <a:xfrm>
            <a:off x="2810138" y="6579979"/>
            <a:ext cx="1242318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장판 생성 가능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081" name="타원 2080">
            <a:extLst>
              <a:ext uri="{FF2B5EF4-FFF2-40B4-BE49-F238E27FC236}">
                <a16:creationId xmlns:a16="http://schemas.microsoft.com/office/drawing/2014/main" id="{AD9D2768-5E53-C582-576E-0959521BA239}"/>
              </a:ext>
            </a:extLst>
          </p:cNvPr>
          <p:cNvSpPr/>
          <p:nvPr/>
        </p:nvSpPr>
        <p:spPr>
          <a:xfrm>
            <a:off x="2440355" y="3107278"/>
            <a:ext cx="600797" cy="592129"/>
          </a:xfrm>
          <a:prstGeom prst="ellipse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2" name="타원 2081">
            <a:extLst>
              <a:ext uri="{FF2B5EF4-FFF2-40B4-BE49-F238E27FC236}">
                <a16:creationId xmlns:a16="http://schemas.microsoft.com/office/drawing/2014/main" id="{475FFD04-BFF1-D546-0078-E2BA97CEC009}"/>
              </a:ext>
            </a:extLst>
          </p:cNvPr>
          <p:cNvSpPr/>
          <p:nvPr/>
        </p:nvSpPr>
        <p:spPr>
          <a:xfrm>
            <a:off x="4014118" y="6812634"/>
            <a:ext cx="252000" cy="252000"/>
          </a:xfrm>
          <a:prstGeom prst="ellipse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TextBox 8">
            <a:extLst>
              <a:ext uri="{FF2B5EF4-FFF2-40B4-BE49-F238E27FC236}">
                <a16:creationId xmlns:a16="http://schemas.microsoft.com/office/drawing/2014/main" id="{9D7B5273-3EFE-A6E6-99E9-DE75EC7D0F87}"/>
              </a:ext>
            </a:extLst>
          </p:cNvPr>
          <p:cNvSpPr txBox="1"/>
          <p:nvPr/>
        </p:nvSpPr>
        <p:spPr>
          <a:xfrm>
            <a:off x="4376182" y="6606844"/>
            <a:ext cx="31553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장판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084" name="TextBox 8">
            <a:extLst>
              <a:ext uri="{FF2B5EF4-FFF2-40B4-BE49-F238E27FC236}">
                <a16:creationId xmlns:a16="http://schemas.microsoft.com/office/drawing/2014/main" id="{4F37117C-8180-893E-055D-B0A174C42C14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59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폭발 장판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64321" y="2046925"/>
            <a:ext cx="3305584" cy="28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5m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10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966629"/>
            <a:ext cx="11119926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인을 바라보며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전방에 마법진을 생성한 후 일정 시간 후 폭발하고 피해를 준 후 피해 범위와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동일한 크기의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장판은 일정 시간 유지되며 일정 시간 마다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6" y="3427043"/>
            <a:ext cx="1566324" cy="156632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110BD633-417F-6DB8-DC5C-8AD92E42067A}"/>
              </a:ext>
            </a:extLst>
          </p:cNvPr>
          <p:cNvSpPr/>
          <p:nvPr/>
        </p:nvSpPr>
        <p:spPr>
          <a:xfrm>
            <a:off x="1443721" y="6812634"/>
            <a:ext cx="228600" cy="2213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8">
            <a:extLst>
              <a:ext uri="{FF2B5EF4-FFF2-40B4-BE49-F238E27FC236}">
                <a16:creationId xmlns:a16="http://schemas.microsoft.com/office/drawing/2014/main" id="{3B02BBB4-02EB-8AF4-8E0F-1338E034EB4D}"/>
              </a:ext>
            </a:extLst>
          </p:cNvPr>
          <p:cNvSpPr txBox="1"/>
          <p:nvPr/>
        </p:nvSpPr>
        <p:spPr>
          <a:xfrm>
            <a:off x="1761404" y="6601977"/>
            <a:ext cx="60079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>
            <a:off x="7490332" y="5155134"/>
            <a:ext cx="1566324" cy="1411649"/>
            <a:chOff x="9404717" y="5170864"/>
            <a:chExt cx="1566324" cy="1411649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4653293" y="5155134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3" name="타원 2072">
            <a:extLst>
              <a:ext uri="{FF2B5EF4-FFF2-40B4-BE49-F238E27FC236}">
                <a16:creationId xmlns:a16="http://schemas.microsoft.com/office/drawing/2014/main" id="{69B9E150-EE37-764D-E06B-E0F8D74FB95D}"/>
              </a:ext>
            </a:extLst>
          </p:cNvPr>
          <p:cNvSpPr/>
          <p:nvPr/>
        </p:nvSpPr>
        <p:spPr>
          <a:xfrm>
            <a:off x="2034456" y="3762196"/>
            <a:ext cx="1737693" cy="171262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913786" y="7739410"/>
            <a:ext cx="2899994" cy="61318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날개와 고개를 들어올리는 준비 동작을 실행한다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3718493" y="7745053"/>
            <a:ext cx="3357194" cy="6018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이때 마법진이 폭발한다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1D5B04-DDD3-9E8B-9ED9-A0E3F2D0D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6675" y="5263545"/>
            <a:ext cx="1455926" cy="1455926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AC98945C-A7B7-0FF3-1105-030BCD9713F0}"/>
              </a:ext>
            </a:extLst>
          </p:cNvPr>
          <p:cNvSpPr txBox="1"/>
          <p:nvPr/>
        </p:nvSpPr>
        <p:spPr>
          <a:xfrm>
            <a:off x="10316139" y="7901443"/>
            <a:ext cx="2899994" cy="280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마법진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생성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D28E79-7F7A-D172-858A-1037515C4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127" y="7530887"/>
            <a:ext cx="3987674" cy="2551291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2640FBA5-46FB-FEDC-9F18-9956CEB505E5}"/>
              </a:ext>
            </a:extLst>
          </p:cNvPr>
          <p:cNvSpPr txBox="1"/>
          <p:nvPr/>
        </p:nvSpPr>
        <p:spPr>
          <a:xfrm>
            <a:off x="6885946" y="9118604"/>
            <a:ext cx="11013127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화염 폭발 패턴과 유사하게 진행하여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플레이한 경험이 있는 플레이어가 금방 익숙해질 수 있도록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패턴의 피해가 장판으로 지속 유지되어 피해를 주는 것을 인지 하게 하는 스킬이다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0D6C7730-828D-A90B-777D-EF4AD44AFC34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23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깃털 날리기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2" y="1903867"/>
            <a:ext cx="3305584" cy="601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7.5m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 크기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0.75m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경직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1.5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3126929"/>
            <a:ext cx="11119926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적에게 날개를 휘둘러 피해를 주고 주변에 깃털을 날려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깃털은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후 폭발하여 소형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장판은 일정 시간 유지되며 일정 시간 마다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314" y="3501133"/>
            <a:ext cx="1566324" cy="156632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110BD633-417F-6DB8-DC5C-8AD92E42067A}"/>
              </a:ext>
            </a:extLst>
          </p:cNvPr>
          <p:cNvSpPr/>
          <p:nvPr/>
        </p:nvSpPr>
        <p:spPr>
          <a:xfrm>
            <a:off x="1443721" y="6812634"/>
            <a:ext cx="228600" cy="2213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8">
            <a:extLst>
              <a:ext uri="{FF2B5EF4-FFF2-40B4-BE49-F238E27FC236}">
                <a16:creationId xmlns:a16="http://schemas.microsoft.com/office/drawing/2014/main" id="{3B02BBB4-02EB-8AF4-8E0F-1338E034EB4D}"/>
              </a:ext>
            </a:extLst>
          </p:cNvPr>
          <p:cNvSpPr txBox="1"/>
          <p:nvPr/>
        </p:nvSpPr>
        <p:spPr>
          <a:xfrm>
            <a:off x="1761404" y="6601977"/>
            <a:ext cx="60079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>
            <a:off x="7490332" y="5155134"/>
            <a:ext cx="1566324" cy="1411649"/>
            <a:chOff x="9404717" y="5170864"/>
            <a:chExt cx="1566324" cy="1411649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4653293" y="5155134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3" name="타원 2072">
            <a:extLst>
              <a:ext uri="{FF2B5EF4-FFF2-40B4-BE49-F238E27FC236}">
                <a16:creationId xmlns:a16="http://schemas.microsoft.com/office/drawing/2014/main" id="{69B9E150-EE37-764D-E06B-E0F8D74FB95D}"/>
              </a:ext>
            </a:extLst>
          </p:cNvPr>
          <p:cNvSpPr/>
          <p:nvPr/>
        </p:nvSpPr>
        <p:spPr>
          <a:xfrm>
            <a:off x="1184537" y="3099170"/>
            <a:ext cx="2600772" cy="256324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913786" y="7745213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날개를 들어올리고 몸을 왼쪽으로 회전 하는 준비 동작을 실행한다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3718493" y="7745053"/>
            <a:ext cx="3357194" cy="6018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횃대에 돌아오며 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이때 깃털이 폭발한다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BD1955-56AA-A910-A816-D8E2B058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388" y="7575663"/>
            <a:ext cx="4216274" cy="25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9118604"/>
            <a:ext cx="11013127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회오리 폭발 패턴과 유사하게 진행하여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플레이한 경험이 있는 플레이어가 금방 익숙해질 수 있도록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패턴의 지속물들이 폭발 후 지속 유지되어 피해를 주는 것을 인지 하게 하는 스킬이다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BE6FCA9-7CD1-9984-EBE0-B35434C4AA0B}"/>
              </a:ext>
            </a:extLst>
          </p:cNvPr>
          <p:cNvSpPr/>
          <p:nvPr/>
        </p:nvSpPr>
        <p:spPr>
          <a:xfrm>
            <a:off x="3159638" y="4931758"/>
            <a:ext cx="391968" cy="386313"/>
          </a:xfrm>
          <a:prstGeom prst="ellipse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위로 구부러짐 6">
            <a:extLst>
              <a:ext uri="{FF2B5EF4-FFF2-40B4-BE49-F238E27FC236}">
                <a16:creationId xmlns:a16="http://schemas.microsoft.com/office/drawing/2014/main" id="{A9318DEC-ABE0-C3FD-FCC1-4350D317F272}"/>
              </a:ext>
            </a:extLst>
          </p:cNvPr>
          <p:cNvSpPr/>
          <p:nvPr/>
        </p:nvSpPr>
        <p:spPr>
          <a:xfrm rot="16200000">
            <a:off x="8550011" y="5960280"/>
            <a:ext cx="1075033" cy="511806"/>
          </a:xfrm>
          <a:prstGeom prst="curvedUpArrow">
            <a:avLst/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1A995-9DAC-242D-6A15-A6B88F1721D9}"/>
              </a:ext>
            </a:extLst>
          </p:cNvPr>
          <p:cNvGrpSpPr/>
          <p:nvPr/>
        </p:nvGrpSpPr>
        <p:grpSpPr>
          <a:xfrm>
            <a:off x="11070540" y="5190328"/>
            <a:ext cx="1566324" cy="1411649"/>
            <a:chOff x="9404717" y="5170864"/>
            <a:chExt cx="1566324" cy="14116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78CA27-6F55-67E4-2DE3-8752D7895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D0BD8F-2A9E-85B5-A6A9-126C9FB13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9E5354-813F-7FB5-F1DA-72B66C7B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18" name="화살표: 위로 구부러짐 17">
            <a:extLst>
              <a:ext uri="{FF2B5EF4-FFF2-40B4-BE49-F238E27FC236}">
                <a16:creationId xmlns:a16="http://schemas.microsoft.com/office/drawing/2014/main" id="{0E5A5653-376E-E881-B306-06029F1BE608}"/>
              </a:ext>
            </a:extLst>
          </p:cNvPr>
          <p:cNvSpPr/>
          <p:nvPr/>
        </p:nvSpPr>
        <p:spPr>
          <a:xfrm rot="5400000" flipV="1">
            <a:off x="12189947" y="6149408"/>
            <a:ext cx="1075033" cy="511806"/>
          </a:xfrm>
          <a:prstGeom prst="curvedUpArrow">
            <a:avLst/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F231A-19EB-B659-267D-DD8C46749F99}"/>
              </a:ext>
            </a:extLst>
          </p:cNvPr>
          <p:cNvSpPr txBox="1"/>
          <p:nvPr/>
        </p:nvSpPr>
        <p:spPr>
          <a:xfrm>
            <a:off x="10591800" y="7745213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공중으로 날아오르며 오른쪽으로 한바퀴 회전한다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170BC8-FF6A-6C7F-D8FE-8A5638A760BA}"/>
              </a:ext>
            </a:extLst>
          </p:cNvPr>
          <p:cNvSpPr/>
          <p:nvPr/>
        </p:nvSpPr>
        <p:spPr>
          <a:xfrm>
            <a:off x="2657909" y="6812634"/>
            <a:ext cx="252000" cy="252000"/>
          </a:xfrm>
          <a:prstGeom prst="ellipse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D12B07E4-A17F-BCBD-CD23-ECD5931EB8E7}"/>
              </a:ext>
            </a:extLst>
          </p:cNvPr>
          <p:cNvSpPr txBox="1"/>
          <p:nvPr/>
        </p:nvSpPr>
        <p:spPr>
          <a:xfrm>
            <a:off x="3019973" y="6606844"/>
            <a:ext cx="31553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장판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7B5D006-8B51-0E06-E4D4-26216F318190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87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971" y="1344008"/>
            <a:ext cx="1221767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목차</a:t>
            </a:r>
            <a:endParaRPr lang="en-US" sz="8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90528" y="5064955"/>
            <a:ext cx="2634387" cy="175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01.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개요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02.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기획</a:t>
            </a:r>
            <a:r>
              <a:rPr lang="en-US" sz="2499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의도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03. </a:t>
            </a:r>
            <a:r>
              <a:rPr lang="ko-KR" altLang="en-US" sz="2499" dirty="0">
                <a:solidFill>
                  <a:srgbClr val="2E2E2E"/>
                </a:solidFill>
                <a:latin typeface="+mn-ea"/>
              </a:rPr>
              <a:t>보스 외형</a:t>
            </a:r>
            <a:endParaRPr lang="en-US" altLang="ko-KR" sz="2499" dirty="0">
              <a:solidFill>
                <a:srgbClr val="2E2E2E"/>
              </a:solidFill>
              <a:latin typeface="+mn-ea"/>
            </a:endParaRP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2E2E2E"/>
                </a:solidFill>
                <a:latin typeface="+mn-ea"/>
              </a:rPr>
              <a:t>04. 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90528" y="3923470"/>
            <a:ext cx="263438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</a:pPr>
            <a:r>
              <a:rPr lang="en-US" sz="3200" dirty="0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02 </a:t>
            </a:r>
            <a:r>
              <a:rPr lang="en-US" sz="3200" dirty="0" err="1">
                <a:solidFill>
                  <a:srgbClr val="181E1B"/>
                </a:solidFill>
                <a:latin typeface="윤소망2" panose="020B0600000101010101" charset="-127"/>
                <a:ea typeface="윤소망2" panose="020B0600000101010101" charset="-127"/>
              </a:rPr>
              <a:t>보스</a:t>
            </a:r>
            <a:r>
              <a:rPr lang="en-US" sz="3200" dirty="0">
                <a:solidFill>
                  <a:srgbClr val="181E1B"/>
                </a:solidFill>
                <a:latin typeface="윤소망2" panose="020B0600000101010101" charset="-127"/>
                <a:ea typeface="윤소망2" panose="020B0600000101010101" charset="-127"/>
              </a:rPr>
              <a:t> </a:t>
            </a:r>
            <a:r>
              <a:rPr lang="en-US" sz="3200" dirty="0" err="1">
                <a:solidFill>
                  <a:srgbClr val="181E1B"/>
                </a:solidFill>
                <a:latin typeface="윤소망2" panose="020B0600000101010101" charset="-127"/>
                <a:ea typeface="윤소망2" panose="020B0600000101010101" charset="-127"/>
              </a:rPr>
              <a:t>소개</a:t>
            </a:r>
            <a:endParaRPr lang="en-US" sz="3200" dirty="0">
              <a:solidFill>
                <a:srgbClr val="181E1B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63084" y="5064955"/>
            <a:ext cx="3319515" cy="1306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dirty="0">
                <a:solidFill>
                  <a:srgbClr val="2E2E2E"/>
                </a:solidFill>
                <a:latin typeface="+mn-ea"/>
              </a:rPr>
              <a:t>01. </a:t>
            </a:r>
            <a:r>
              <a:rPr lang="ko-KR" altLang="en-US" sz="2499" dirty="0">
                <a:solidFill>
                  <a:srgbClr val="2E2E2E"/>
                </a:solidFill>
                <a:latin typeface="+mn-ea"/>
              </a:rPr>
              <a:t>저주의 노래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02.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sz="2499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요약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03. </a:t>
            </a:r>
            <a:r>
              <a:rPr lang="ko-KR" altLang="en-US" sz="2499" dirty="0">
                <a:solidFill>
                  <a:srgbClr val="2E2E2E"/>
                </a:solidFill>
                <a:latin typeface="+mn-ea"/>
              </a:rPr>
              <a:t>스킬</a:t>
            </a:r>
            <a:r>
              <a:rPr lang="en-US" sz="2499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상세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63085" y="3923470"/>
            <a:ext cx="263438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</a:pPr>
            <a:r>
              <a:rPr lang="en-US" sz="3200" dirty="0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03 </a:t>
            </a:r>
            <a:r>
              <a:rPr lang="ko-KR" altLang="en-US" sz="3200" dirty="0">
                <a:solidFill>
                  <a:srgbClr val="181E1B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3200" dirty="0">
              <a:solidFill>
                <a:srgbClr val="181E1B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7971" y="5064955"/>
            <a:ext cx="2634387" cy="1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01.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개요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02.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전투</a:t>
            </a:r>
            <a:r>
              <a:rPr lang="en-US" sz="2499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499" dirty="0" err="1">
                <a:solidFill>
                  <a:srgbClr val="2E2E2E"/>
                </a:solidFill>
                <a:latin typeface="+mn-ea"/>
              </a:rPr>
              <a:t>방식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2E2E2E"/>
                </a:solidFill>
                <a:latin typeface="+mn-ea"/>
              </a:rPr>
              <a:t>03. </a:t>
            </a:r>
            <a:r>
              <a:rPr lang="ko-KR" altLang="en-US" sz="2499" dirty="0">
                <a:solidFill>
                  <a:srgbClr val="2E2E2E"/>
                </a:solidFill>
                <a:latin typeface="+mn-ea"/>
              </a:rPr>
              <a:t>가디언 토벌</a:t>
            </a:r>
            <a:endParaRPr lang="en-US" sz="2499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7971" y="3923470"/>
            <a:ext cx="263438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</a:pPr>
            <a:r>
              <a:rPr lang="en-US" sz="3200" dirty="0">
                <a:solidFill>
                  <a:srgbClr val="A86D3A"/>
                </a:solidFill>
                <a:latin typeface="윤소망2" panose="020B0600000101010101" charset="-127"/>
                <a:ea typeface="윤소망2" panose="020B0600000101010101" charset="-127"/>
              </a:rPr>
              <a:t>01 </a:t>
            </a:r>
            <a:r>
              <a:rPr lang="en-US" sz="3200" dirty="0" err="1">
                <a:solidFill>
                  <a:srgbClr val="181E1B"/>
                </a:solidFill>
                <a:latin typeface="윤소망2" panose="020B0600000101010101" charset="-127"/>
                <a:ea typeface="윤소망2" panose="020B0600000101010101" charset="-127"/>
              </a:rPr>
              <a:t>로스트아크</a:t>
            </a:r>
            <a:endParaRPr lang="en-US" sz="3200" dirty="0">
              <a:solidFill>
                <a:srgbClr val="181E1B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날아서 부리 찍기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2" y="1903867"/>
            <a:ext cx="3305584" cy="60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3m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3m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의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폭발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순차 생성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카운터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966628"/>
            <a:ext cx="11119926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인에게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고개를 드는 준비동작을 실행하는 동안 카운터가 가능하다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카운터 실패 시 공중으로 날아올라 부리로 전방 바닥을 내려찍으며 피해를 주고 폭발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폭발 장판은 각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후 폭발하여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0" y="3618296"/>
            <a:ext cx="1566324" cy="1566324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110BD633-417F-6DB8-DC5C-8AD92E42067A}"/>
              </a:ext>
            </a:extLst>
          </p:cNvPr>
          <p:cNvSpPr/>
          <p:nvPr/>
        </p:nvSpPr>
        <p:spPr>
          <a:xfrm>
            <a:off x="1443721" y="6812634"/>
            <a:ext cx="228600" cy="22133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8">
            <a:extLst>
              <a:ext uri="{FF2B5EF4-FFF2-40B4-BE49-F238E27FC236}">
                <a16:creationId xmlns:a16="http://schemas.microsoft.com/office/drawing/2014/main" id="{3B02BBB4-02EB-8AF4-8E0F-1338E034EB4D}"/>
              </a:ext>
            </a:extLst>
          </p:cNvPr>
          <p:cNvSpPr txBox="1"/>
          <p:nvPr/>
        </p:nvSpPr>
        <p:spPr>
          <a:xfrm>
            <a:off x="1761404" y="6601977"/>
            <a:ext cx="60079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>
            <a:off x="7490332" y="5155134"/>
            <a:ext cx="1566324" cy="1411649"/>
            <a:chOff x="9404717" y="5170864"/>
            <a:chExt cx="1566324" cy="1411649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937229">
              <a:off x="9911943" y="554491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04289" y="5193625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3" name="타원 2072">
            <a:extLst>
              <a:ext uri="{FF2B5EF4-FFF2-40B4-BE49-F238E27FC236}">
                <a16:creationId xmlns:a16="http://schemas.microsoft.com/office/drawing/2014/main" id="{69B9E150-EE37-764D-E06B-E0F8D74FB95D}"/>
              </a:ext>
            </a:extLst>
          </p:cNvPr>
          <p:cNvSpPr/>
          <p:nvPr/>
        </p:nvSpPr>
        <p:spPr>
          <a:xfrm>
            <a:off x="1646001" y="4121281"/>
            <a:ext cx="1148505" cy="121144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913786" y="7745213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날개를 높이 들어올리고 고개를 드는 준비 동작을 실행한다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5" y="7745885"/>
            <a:ext cx="1828800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횃대에 돌아오며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9118604"/>
            <a:ext cx="11013127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화염 폭탄 패턴과 유사하게 진행하여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플레이한 경험이 있는 플레이어가 금방 익숙해질 수 있도록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데스칼루다에는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카운터가 존재하지 않던 패턴에 카운터를 추가함으로써 카운터에 경우 다시 학습하게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1A995-9DAC-242D-6A15-A6B88F1721D9}"/>
              </a:ext>
            </a:extLst>
          </p:cNvPr>
          <p:cNvGrpSpPr/>
          <p:nvPr/>
        </p:nvGrpSpPr>
        <p:grpSpPr>
          <a:xfrm>
            <a:off x="10182365" y="5190328"/>
            <a:ext cx="1566324" cy="1411649"/>
            <a:chOff x="9404717" y="5170864"/>
            <a:chExt cx="1566324" cy="14116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78CA27-6F55-67E4-2DE3-8752D7895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D0BD8F-2A9E-85B5-A6A9-126C9FB13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9E5354-813F-7FB5-F1DA-72B66C7B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19" name="TextBox 8">
            <a:extLst>
              <a:ext uri="{FF2B5EF4-FFF2-40B4-BE49-F238E27FC236}">
                <a16:creationId xmlns:a16="http://schemas.microsoft.com/office/drawing/2014/main" id="{15EF231A-19EB-B659-267D-DD8C46749F99}"/>
              </a:ext>
            </a:extLst>
          </p:cNvPr>
          <p:cNvSpPr txBox="1"/>
          <p:nvPr/>
        </p:nvSpPr>
        <p:spPr>
          <a:xfrm>
            <a:off x="9714493" y="7896469"/>
            <a:ext cx="2899994" cy="280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공중으로 날아오른다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170BC8-FF6A-6C7F-D8FE-8A5638A760BA}"/>
              </a:ext>
            </a:extLst>
          </p:cNvPr>
          <p:cNvSpPr/>
          <p:nvPr/>
        </p:nvSpPr>
        <p:spPr>
          <a:xfrm>
            <a:off x="2657909" y="6812634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D12B07E4-A17F-BCBD-CD23-ECD5931EB8E7}"/>
              </a:ext>
            </a:extLst>
          </p:cNvPr>
          <p:cNvSpPr txBox="1"/>
          <p:nvPr/>
        </p:nvSpPr>
        <p:spPr>
          <a:xfrm>
            <a:off x="2942717" y="6597065"/>
            <a:ext cx="45957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차폭발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15F6B3-281E-7160-7710-10A5685F8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905" y="7621145"/>
            <a:ext cx="2342651" cy="24071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B57EEB-7C02-7663-31A1-66DF124D8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02" y="7642561"/>
            <a:ext cx="1975467" cy="2421977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F0612051-192C-27CE-F228-D02B3CBDF398}"/>
              </a:ext>
            </a:extLst>
          </p:cNvPr>
          <p:cNvSpPr/>
          <p:nvPr/>
        </p:nvSpPr>
        <p:spPr>
          <a:xfrm>
            <a:off x="2007024" y="4121281"/>
            <a:ext cx="1148505" cy="1211448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7B1A4979-790F-F134-05E0-4609BC684707}"/>
              </a:ext>
            </a:extLst>
          </p:cNvPr>
          <p:cNvSpPr/>
          <p:nvPr/>
        </p:nvSpPr>
        <p:spPr>
          <a:xfrm flipV="1">
            <a:off x="11540310" y="4930541"/>
            <a:ext cx="459577" cy="1874306"/>
          </a:xfrm>
          <a:prstGeom prst="downArrow">
            <a:avLst/>
          </a:prstGeom>
          <a:solidFill>
            <a:srgbClr val="A86D3A"/>
          </a:solidFill>
          <a:ln>
            <a:solidFill>
              <a:srgbClr val="A86D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9D216F-BC34-8070-BEE7-1BD48D55F6E0}"/>
              </a:ext>
            </a:extLst>
          </p:cNvPr>
          <p:cNvSpPr/>
          <p:nvPr/>
        </p:nvSpPr>
        <p:spPr>
          <a:xfrm>
            <a:off x="2366614" y="4121281"/>
            <a:ext cx="1148505" cy="121144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4694718-6086-4C35-DF01-3C9042782617}"/>
              </a:ext>
            </a:extLst>
          </p:cNvPr>
          <p:cNvGrpSpPr/>
          <p:nvPr/>
        </p:nvGrpSpPr>
        <p:grpSpPr>
          <a:xfrm rot="5011727">
            <a:off x="13052788" y="5210564"/>
            <a:ext cx="1566324" cy="1411649"/>
            <a:chOff x="9404717" y="5170864"/>
            <a:chExt cx="1566324" cy="141164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4890881-959F-8EA9-72AD-4FCEF1178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F71AC29-E617-A1DC-54E4-525027575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053D6D8-D895-F47D-5B96-D7E56B1C8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2280572" y="7744722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빠르게 하강하여 부리로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바닥을 내려 찍는다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9E3A9AC7-9CA1-447F-F906-AD22B0BF552A}"/>
              </a:ext>
            </a:extLst>
          </p:cNvPr>
          <p:cNvSpPr/>
          <p:nvPr/>
        </p:nvSpPr>
        <p:spPr>
          <a:xfrm>
            <a:off x="14338886" y="4989753"/>
            <a:ext cx="459577" cy="1874306"/>
          </a:xfrm>
          <a:prstGeom prst="downArrow">
            <a:avLst/>
          </a:prstGeom>
          <a:solidFill>
            <a:srgbClr val="A86D3A"/>
          </a:solidFill>
          <a:ln>
            <a:solidFill>
              <a:srgbClr val="A86D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3578318" y="6820683"/>
            <a:ext cx="252000" cy="2520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3863126" y="6605114"/>
            <a:ext cx="459576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2</a:t>
            </a:r>
            <a:r>
              <a:rPr lang="ko-KR" altLang="en-US" sz="1100" dirty="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차폭발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554F0F5-AA80-3276-BE29-4386156F96F1}"/>
              </a:ext>
            </a:extLst>
          </p:cNvPr>
          <p:cNvSpPr/>
          <p:nvPr/>
        </p:nvSpPr>
        <p:spPr>
          <a:xfrm>
            <a:off x="1627945" y="3223870"/>
            <a:ext cx="1148505" cy="1211448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8F34FE0-5655-5DA3-27EE-C5F70B9C892A}"/>
              </a:ext>
            </a:extLst>
          </p:cNvPr>
          <p:cNvSpPr/>
          <p:nvPr/>
        </p:nvSpPr>
        <p:spPr>
          <a:xfrm>
            <a:off x="1618857" y="4973322"/>
            <a:ext cx="1148505" cy="1211448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EF45048-AF1C-4FFA-9A2A-662D6F71A196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55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질서의 노래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916543" y="2057605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8m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경직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10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3126095"/>
            <a:ext cx="11119926" cy="6018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짧은 시간 기를 모은 뒤 주변으로 노래를 발사하여 적은 피해를 주고 저주의 노래 버프를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중첩 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41" y="3412417"/>
            <a:ext cx="1566324" cy="1566324"/>
          </a:xfrm>
          <a:prstGeom prst="rect">
            <a:avLst/>
          </a:prstGeom>
        </p:spPr>
      </p:pic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 rot="4382436">
            <a:off x="8074755" y="5123277"/>
            <a:ext cx="1566324" cy="1411649"/>
            <a:chOff x="9404717" y="5170864"/>
            <a:chExt cx="1566324" cy="1411649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937229">
              <a:off x="9911943" y="554491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04289" y="5277198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913786" y="7748099"/>
            <a:ext cx="383041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날개를 들어올리고 고개를 내리는 준비 동작을 실행한다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주변에 음표가 떠다니는 초록색 구름 이펙트를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5" y="7906185"/>
            <a:ext cx="1828800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958304"/>
            <a:ext cx="11013127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오래 머무는 파티에게 저주의 노래 버프를 중첩 시키는 것으로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빠르게 넘길 수 있도록 하는 패턴이다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피해는 적고 버프만 중첩 시킬 수 있으므로 피해가 모자란 파티에 유용하다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그러나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버프를 다수 중첩할 경우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변화 패턴과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파멸과 구원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디버프에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노출될 확률이 높으므로 적정 레벨 이상의 파티에겐 오히려 방해 요소로 작용한다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9D216F-BC34-8070-BEE7-1BD48D55F6E0}"/>
              </a:ext>
            </a:extLst>
          </p:cNvPr>
          <p:cNvSpPr/>
          <p:nvPr/>
        </p:nvSpPr>
        <p:spPr>
          <a:xfrm>
            <a:off x="1256439" y="2683622"/>
            <a:ext cx="2802325" cy="2897805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1402677" y="7742328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고개를 높이 들며 구름을 원형 범위로 퍼트린다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787248" y="6820683"/>
            <a:ext cx="252000" cy="2520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2072055" y="6605114"/>
            <a:ext cx="115322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구름 이동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4096" name="Picture 2">
            <a:extLst>
              <a:ext uri="{FF2B5EF4-FFF2-40B4-BE49-F238E27FC236}">
                <a16:creationId xmlns:a16="http://schemas.microsoft.com/office/drawing/2014/main" id="{D479BA6C-8003-73CA-4876-E8B293431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/>
          <a:stretch/>
        </p:blipFill>
        <p:spPr bwMode="auto">
          <a:xfrm>
            <a:off x="269757" y="7579683"/>
            <a:ext cx="2463674" cy="25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그림 4096">
            <a:extLst>
              <a:ext uri="{FF2B5EF4-FFF2-40B4-BE49-F238E27FC236}">
                <a16:creationId xmlns:a16="http://schemas.microsoft.com/office/drawing/2014/main" id="{A0DBD180-9357-66AA-FBDB-05FBE23248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000"/>
          <a:stretch/>
        </p:blipFill>
        <p:spPr>
          <a:xfrm>
            <a:off x="2834722" y="7574131"/>
            <a:ext cx="2018362" cy="2465336"/>
          </a:xfrm>
          <a:prstGeom prst="rect">
            <a:avLst/>
          </a:prstGeom>
        </p:spPr>
      </p:pic>
      <p:grpSp>
        <p:nvGrpSpPr>
          <p:cNvPr id="4100" name="그룹 4099">
            <a:extLst>
              <a:ext uri="{FF2B5EF4-FFF2-40B4-BE49-F238E27FC236}">
                <a16:creationId xmlns:a16="http://schemas.microsoft.com/office/drawing/2014/main" id="{FEA3A13E-E90A-7F26-A8C1-34BC2C4CAA9A}"/>
              </a:ext>
            </a:extLst>
          </p:cNvPr>
          <p:cNvGrpSpPr/>
          <p:nvPr/>
        </p:nvGrpSpPr>
        <p:grpSpPr>
          <a:xfrm>
            <a:off x="12066505" y="5370725"/>
            <a:ext cx="1566324" cy="1411649"/>
            <a:chOff x="9404717" y="5170864"/>
            <a:chExt cx="1566324" cy="1411649"/>
          </a:xfrm>
        </p:grpSpPr>
        <p:pic>
          <p:nvPicPr>
            <p:cNvPr id="4101" name="그림 4100">
              <a:extLst>
                <a:ext uri="{FF2B5EF4-FFF2-40B4-BE49-F238E27FC236}">
                  <a16:creationId xmlns:a16="http://schemas.microsoft.com/office/drawing/2014/main" id="{1A20DC63-7D68-94FA-D05F-73635C351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4103" name="그림 4102">
              <a:extLst>
                <a:ext uri="{FF2B5EF4-FFF2-40B4-BE49-F238E27FC236}">
                  <a16:creationId xmlns:a16="http://schemas.microsoft.com/office/drawing/2014/main" id="{7BA51257-F1D4-4138-E910-2C82E318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4104" name="TextBox 8">
            <a:extLst>
              <a:ext uri="{FF2B5EF4-FFF2-40B4-BE49-F238E27FC236}">
                <a16:creationId xmlns:a16="http://schemas.microsoft.com/office/drawing/2014/main" id="{7E8877F8-73BB-DE91-DA65-A3462C22E5C6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28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광휘의 변화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돌입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돌입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906373" y="2057605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원형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8m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805495"/>
            <a:ext cx="11119926" cy="12430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준비 동작 동안 무력화 게이지가 활성화 되며 무력화 성공 시 그로기 상태가 되며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그로기 회복 후 날아서 부리 찍기 스킬을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무력화에 실패할 경우 주변에 구름을 발사해 피해를 입히며 이후 무적 상태가 되어 지역을 이동한다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준비 동작을 실행하는 동안 주변에 캐릭터에게 일정 시간마다 저주의 노래 버프를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중첩시킨다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41" y="3412417"/>
            <a:ext cx="1566324" cy="1566324"/>
          </a:xfrm>
          <a:prstGeom prst="rect">
            <a:avLst/>
          </a:prstGeom>
        </p:spPr>
      </p:pic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937D09AD-22AA-0686-3668-0519694A199C}"/>
              </a:ext>
            </a:extLst>
          </p:cNvPr>
          <p:cNvGrpSpPr/>
          <p:nvPr/>
        </p:nvGrpSpPr>
        <p:grpSpPr>
          <a:xfrm rot="4382436">
            <a:off x="8074755" y="5123277"/>
            <a:ext cx="1566324" cy="1411649"/>
            <a:chOff x="9404717" y="5170864"/>
            <a:chExt cx="1566324" cy="1411649"/>
          </a:xfrm>
        </p:grpSpPr>
        <p:pic>
          <p:nvPicPr>
            <p:cNvPr id="2060" name="그림 2059">
              <a:extLst>
                <a:ext uri="{FF2B5EF4-FFF2-40B4-BE49-F238E27FC236}">
                  <a16:creationId xmlns:a16="http://schemas.microsoft.com/office/drawing/2014/main" id="{7B49B43F-0F05-D16F-B7EB-D7A963D27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061" name="그림 2060">
              <a:extLst>
                <a:ext uri="{FF2B5EF4-FFF2-40B4-BE49-F238E27FC236}">
                  <a16:creationId xmlns:a16="http://schemas.microsoft.com/office/drawing/2014/main" id="{E05A560F-9E2C-AD17-64AD-AFC35D618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937229">
              <a:off x="9911943" y="5544915"/>
              <a:ext cx="596756" cy="61755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6E17F729-318A-A4F5-6EE1-3AE88D50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04289" y="5277198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913786" y="7748099"/>
            <a:ext cx="383041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날개를 들어올리고 고개를 내리는 준비 동작을 실행한다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주변에 음표가 떠다니는 붉은 구름 이펙트를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5" y="7906185"/>
            <a:ext cx="1828800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798005"/>
            <a:ext cx="11013127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변화 시마다 사용하여 저주의 노래 버프를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 3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중첩 시키는 역할을 하는 패턴이다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패턴 수행에 성공했을 경우 무력에 의한 그로기 상태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날아서 부리 찍기 스킬의 카운터로 인한 그로기 까지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매우 긴 시간의 데미지를 넣는 시간이 생성되어 저주의 노래 버프의 데미지 증가 버프를 최대로 활용 할 수 있게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9D216F-BC34-8070-BEE7-1BD48D55F6E0}"/>
              </a:ext>
            </a:extLst>
          </p:cNvPr>
          <p:cNvSpPr/>
          <p:nvPr/>
        </p:nvSpPr>
        <p:spPr>
          <a:xfrm>
            <a:off x="1256439" y="2683622"/>
            <a:ext cx="2802325" cy="2897805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1402677" y="7742328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고개를 높이 들며 구름을 원형 범위로 퍼트린다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787248" y="6820683"/>
            <a:ext cx="252000" cy="252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2072055" y="6605114"/>
            <a:ext cx="115322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구름 이동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4096" name="Picture 2">
            <a:extLst>
              <a:ext uri="{FF2B5EF4-FFF2-40B4-BE49-F238E27FC236}">
                <a16:creationId xmlns:a16="http://schemas.microsoft.com/office/drawing/2014/main" id="{D479BA6C-8003-73CA-4876-E8B293431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8"/>
          <a:stretch/>
        </p:blipFill>
        <p:spPr bwMode="auto">
          <a:xfrm>
            <a:off x="269757" y="7579683"/>
            <a:ext cx="2463674" cy="25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그림 4096">
            <a:extLst>
              <a:ext uri="{FF2B5EF4-FFF2-40B4-BE49-F238E27FC236}">
                <a16:creationId xmlns:a16="http://schemas.microsoft.com/office/drawing/2014/main" id="{A0DBD180-9357-66AA-FBDB-05FBE23248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000"/>
          <a:stretch/>
        </p:blipFill>
        <p:spPr>
          <a:xfrm>
            <a:off x="2834722" y="7574131"/>
            <a:ext cx="2018362" cy="2465336"/>
          </a:xfrm>
          <a:prstGeom prst="rect">
            <a:avLst/>
          </a:prstGeom>
        </p:spPr>
      </p:pic>
      <p:grpSp>
        <p:nvGrpSpPr>
          <p:cNvPr id="4100" name="그룹 4099">
            <a:extLst>
              <a:ext uri="{FF2B5EF4-FFF2-40B4-BE49-F238E27FC236}">
                <a16:creationId xmlns:a16="http://schemas.microsoft.com/office/drawing/2014/main" id="{FEA3A13E-E90A-7F26-A8C1-34BC2C4CAA9A}"/>
              </a:ext>
            </a:extLst>
          </p:cNvPr>
          <p:cNvGrpSpPr/>
          <p:nvPr/>
        </p:nvGrpSpPr>
        <p:grpSpPr>
          <a:xfrm>
            <a:off x="12066505" y="5370725"/>
            <a:ext cx="1566324" cy="1411649"/>
            <a:chOff x="9404717" y="5170864"/>
            <a:chExt cx="1566324" cy="1411649"/>
          </a:xfrm>
        </p:grpSpPr>
        <p:pic>
          <p:nvPicPr>
            <p:cNvPr id="4101" name="그림 4100">
              <a:extLst>
                <a:ext uri="{FF2B5EF4-FFF2-40B4-BE49-F238E27FC236}">
                  <a16:creationId xmlns:a16="http://schemas.microsoft.com/office/drawing/2014/main" id="{1A20DC63-7D68-94FA-D05F-73635C351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4103" name="그림 4102">
              <a:extLst>
                <a:ext uri="{FF2B5EF4-FFF2-40B4-BE49-F238E27FC236}">
                  <a16:creationId xmlns:a16="http://schemas.microsoft.com/office/drawing/2014/main" id="{7BA51257-F1D4-4138-E910-2C82E3180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8CA21CE2-74DA-2982-9E52-6942B8313A3C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5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감금의 노래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7163613"/>
            <a:chOff x="263710" y="1364525"/>
            <a:chExt cx="15915672" cy="7163613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1" y="2019325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3m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감금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1.5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89195" y="2903544"/>
            <a:ext cx="11119926" cy="12430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인에게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고개를 왼쪽에서 오른쪽으로 휘두르며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브레스를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발사하여 전방의 적에게 피해를 입힌다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피해를 입은 캐릭터는 감금 상태이상에 걸립니다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저주의 노래 버프가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중첩시킨다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04289" y="5277198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짧게 날아 오르며 고개를 왼쪽으로 회전 시키는 준비 동작을 실행한다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745885"/>
            <a:ext cx="1904999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횃대로 돌아오며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958305"/>
            <a:ext cx="11013127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버프를 얻기 위한 패턴 중 하나로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페이즈에서는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버프의 중첩을 쌓는 것에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패널티가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존재하게 하여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변화시에 중첩 유지에 더욱 신경 쓰게 만든다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파티원의 도움으로 바로 해제가 가능한 감금을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패널티로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설정하여 저주의 노래 버프를 얻기 위해 주로 피격 되는 스킬이 되도록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707464" y="7802159"/>
            <a:ext cx="2899994" cy="601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+mn-ea"/>
              </a:rPr>
              <a:t>공중에서</a:t>
            </a: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 고개를 오른쪽으로 회전 시키며 전방에 </a:t>
            </a:r>
            <a:r>
              <a:rPr lang="ko-KR" altLang="en-US" sz="1200" dirty="0" err="1">
                <a:solidFill>
                  <a:srgbClr val="2E2E2E"/>
                </a:solidFill>
                <a:latin typeface="+mn-ea"/>
              </a:rPr>
              <a:t>브레스를</a:t>
            </a: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 발사한다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787248" y="6820683"/>
            <a:ext cx="252000" cy="252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2072055" y="6605114"/>
            <a:ext cx="115322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9FFDB8-914B-F784-BC91-D7E2CEA68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3" y="7604460"/>
            <a:ext cx="3591259" cy="238708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65" y="3427043"/>
            <a:ext cx="1566324" cy="1566324"/>
          </a:xfrm>
          <a:prstGeom prst="rect">
            <a:avLst/>
          </a:prstGeom>
        </p:spPr>
      </p:pic>
      <p:sp>
        <p:nvSpPr>
          <p:cNvPr id="9" name="부분 원형 8">
            <a:extLst>
              <a:ext uri="{FF2B5EF4-FFF2-40B4-BE49-F238E27FC236}">
                <a16:creationId xmlns:a16="http://schemas.microsoft.com/office/drawing/2014/main" id="{6B839652-4949-C968-6CDC-8539758D4381}"/>
              </a:ext>
            </a:extLst>
          </p:cNvPr>
          <p:cNvSpPr/>
          <p:nvPr/>
        </p:nvSpPr>
        <p:spPr>
          <a:xfrm rot="10800000">
            <a:off x="721009" y="3390379"/>
            <a:ext cx="2010593" cy="1999237"/>
          </a:xfrm>
          <a:prstGeom prst="pie">
            <a:avLst>
              <a:gd name="adj1" fmla="val 5377647"/>
              <a:gd name="adj2" fmla="val 16204520"/>
            </a:avLst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C14E27-0A98-D787-39A6-F38EAA716E58}"/>
              </a:ext>
            </a:extLst>
          </p:cNvPr>
          <p:cNvGrpSpPr/>
          <p:nvPr/>
        </p:nvGrpSpPr>
        <p:grpSpPr>
          <a:xfrm>
            <a:off x="7784072" y="5301447"/>
            <a:ext cx="1566324" cy="1411649"/>
            <a:chOff x="9404717" y="5170864"/>
            <a:chExt cx="1566324" cy="14116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7C8027-4E6E-487F-56CA-60663931D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E208CA-216A-6313-4ACD-4E3A8165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F91723-63F7-E313-092F-AA63EB068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AA338C4-8A9F-2FEF-64C5-364A7352D8C7}"/>
              </a:ext>
            </a:extLst>
          </p:cNvPr>
          <p:cNvSpPr/>
          <p:nvPr/>
        </p:nvSpPr>
        <p:spPr>
          <a:xfrm flipV="1">
            <a:off x="7639200" y="5978813"/>
            <a:ext cx="459577" cy="709788"/>
          </a:xfrm>
          <a:prstGeom prst="downArrow">
            <a:avLst/>
          </a:prstGeom>
          <a:solidFill>
            <a:srgbClr val="A86D3A"/>
          </a:solidFill>
          <a:ln>
            <a:solidFill>
              <a:srgbClr val="A86D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4B54EB13-79A9-90BF-24A1-C686285EC525}"/>
              </a:ext>
            </a:extLst>
          </p:cNvPr>
          <p:cNvSpPr/>
          <p:nvPr/>
        </p:nvSpPr>
        <p:spPr>
          <a:xfrm rot="16200000">
            <a:off x="8892887" y="5440653"/>
            <a:ext cx="790219" cy="511806"/>
          </a:xfrm>
          <a:prstGeom prst="curvedUpArrow">
            <a:avLst/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7DDC76-BCA1-5560-61BB-4BE60D35D7E8}"/>
              </a:ext>
            </a:extLst>
          </p:cNvPr>
          <p:cNvGrpSpPr/>
          <p:nvPr/>
        </p:nvGrpSpPr>
        <p:grpSpPr>
          <a:xfrm>
            <a:off x="11070540" y="5190328"/>
            <a:ext cx="1566324" cy="1411649"/>
            <a:chOff x="9404717" y="5170864"/>
            <a:chExt cx="1566324" cy="14116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4B1C9E5-DDB2-FB6D-541C-3EDA854D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09D5E7-622D-644A-D313-A7738789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107205-3169-3255-3272-20E9ADE3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6D86D85C-04DF-96D7-677E-CC19481DFDB5}"/>
              </a:ext>
            </a:extLst>
          </p:cNvPr>
          <p:cNvSpPr/>
          <p:nvPr/>
        </p:nvSpPr>
        <p:spPr>
          <a:xfrm rot="5400000" flipV="1">
            <a:off x="12241757" y="5354516"/>
            <a:ext cx="790217" cy="511806"/>
          </a:xfrm>
          <a:prstGeom prst="curvedUpArrow">
            <a:avLst/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2EA34091-BD44-CE5C-7667-D1ACCAC8337C}"/>
              </a:ext>
            </a:extLst>
          </p:cNvPr>
          <p:cNvSpPr txBox="1"/>
          <p:nvPr/>
        </p:nvSpPr>
        <p:spPr>
          <a:xfrm>
            <a:off x="4855729" y="9089302"/>
            <a:ext cx="1905000" cy="47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56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매혹의 노래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390"/>
              </p:ext>
            </p:extLst>
          </p:nvPr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2" y="1903867"/>
            <a:ext cx="3305584" cy="60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 방향으로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8m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거리까지 오브젝트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발사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매혹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646029"/>
            <a:ext cx="11119926" cy="15620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인에게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시전 대상에게 유도 되는 음표 오브젝트를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음표 오브젝트는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후 발사 방향을 고정하고 고정된 방향으로 발사 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발사된 음표 오브젝트에 피격된 대상은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초간 매혹 상태이상에 걸린다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저주의 노래 버프를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중첩 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날개와 고개를 살짝 들어올리며 주변에 </a:t>
            </a:r>
            <a:endParaRPr lang="en-US" altLang="ko-KR" sz="12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음표 오브젝트를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798005"/>
            <a:ext cx="11013127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버프를 얻기 위한 패턴 중 하나로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페이즈에서는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버프의 중첩을 쌓는 것에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패널티가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존재하게 하여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변화시에 중첩 유지에 더욱 신경 쓰게 만든다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파티원의 도움으로 바로 해제가 가능하지만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CC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기에 피격될 필요가 있고 오히려 파티원에게 공격 당해 죽을 위험이 있기에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소통이 가능하지 않은 경우엔 주로 회피하게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757398"/>
            <a:ext cx="289999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날개를 앞으로 휘두르듯 내밀고 음표 오브젝트를 유도 방향대로 발사한다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124967" y="6820683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1409775" y="6605114"/>
            <a:ext cx="874522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음표 생성 위치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7DDC76-BCA1-5560-61BB-4BE60D35D7E8}"/>
              </a:ext>
            </a:extLst>
          </p:cNvPr>
          <p:cNvGrpSpPr/>
          <p:nvPr/>
        </p:nvGrpSpPr>
        <p:grpSpPr>
          <a:xfrm>
            <a:off x="11276672" y="5533210"/>
            <a:ext cx="1709795" cy="1411649"/>
            <a:chOff x="9404717" y="5170864"/>
            <a:chExt cx="1709795" cy="14116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4B1C9E5-DDB2-FB6D-541C-3EDA854D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09D5E7-622D-644A-D313-A7738789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17575958" flipH="1">
              <a:off x="10507359" y="5587281"/>
              <a:ext cx="596756" cy="6175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107205-3169-3255-3272-20E9ADE3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CC726C42-2E8C-4799-E122-A81004C32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23" y="7700801"/>
            <a:ext cx="3092131" cy="2209511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963F25D2-F04C-7256-B4FA-1989C665864E}"/>
              </a:ext>
            </a:extLst>
          </p:cNvPr>
          <p:cNvSpPr/>
          <p:nvPr/>
        </p:nvSpPr>
        <p:spPr>
          <a:xfrm>
            <a:off x="840204" y="5094430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61F98F-D3F2-7694-928A-C859B0065DA6}"/>
              </a:ext>
            </a:extLst>
          </p:cNvPr>
          <p:cNvSpPr/>
          <p:nvPr/>
        </p:nvSpPr>
        <p:spPr>
          <a:xfrm>
            <a:off x="414123" y="4417641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9755B-9F8D-CC8C-8E11-F9CC6380A2FF}"/>
              </a:ext>
            </a:extLst>
          </p:cNvPr>
          <p:cNvSpPr/>
          <p:nvPr/>
        </p:nvSpPr>
        <p:spPr>
          <a:xfrm>
            <a:off x="414123" y="3943337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4B1552-8742-F4FD-5DDC-6671BCC53970}"/>
              </a:ext>
            </a:extLst>
          </p:cNvPr>
          <p:cNvSpPr/>
          <p:nvPr/>
        </p:nvSpPr>
        <p:spPr>
          <a:xfrm>
            <a:off x="853342" y="3310855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BCB2D8C-7D24-502E-B066-15F61884E465}"/>
              </a:ext>
            </a:extLst>
          </p:cNvPr>
          <p:cNvSpPr/>
          <p:nvPr/>
        </p:nvSpPr>
        <p:spPr>
          <a:xfrm>
            <a:off x="3423145" y="4195336"/>
            <a:ext cx="270516" cy="64627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7891570-E391-FA24-85C4-AC799D870D99}"/>
              </a:ext>
            </a:extLst>
          </p:cNvPr>
          <p:cNvSpPr/>
          <p:nvPr/>
        </p:nvSpPr>
        <p:spPr>
          <a:xfrm>
            <a:off x="2347601" y="6817546"/>
            <a:ext cx="252000" cy="2520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2632409" y="6601977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플레이어 캐릭터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1037F408-4727-552B-77E6-5F8CC361376F}"/>
              </a:ext>
            </a:extLst>
          </p:cNvPr>
          <p:cNvSpPr/>
          <p:nvPr/>
        </p:nvSpPr>
        <p:spPr>
          <a:xfrm rot="1581486">
            <a:off x="1144046" y="3837036"/>
            <a:ext cx="2089619" cy="252000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화살표: 오른쪽 2047">
            <a:extLst>
              <a:ext uri="{FF2B5EF4-FFF2-40B4-BE49-F238E27FC236}">
                <a16:creationId xmlns:a16="http://schemas.microsoft.com/office/drawing/2014/main" id="{EC228F1D-08E0-805E-383B-D8AAA3069186}"/>
              </a:ext>
            </a:extLst>
          </p:cNvPr>
          <p:cNvSpPr/>
          <p:nvPr/>
        </p:nvSpPr>
        <p:spPr>
          <a:xfrm rot="553387">
            <a:off x="790333" y="4153065"/>
            <a:ext cx="2385998" cy="250534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화살표: 오른쪽 2048">
            <a:extLst>
              <a:ext uri="{FF2B5EF4-FFF2-40B4-BE49-F238E27FC236}">
                <a16:creationId xmlns:a16="http://schemas.microsoft.com/office/drawing/2014/main" id="{11853C51-98C7-5506-61EF-409E545BF3E8}"/>
              </a:ext>
            </a:extLst>
          </p:cNvPr>
          <p:cNvSpPr/>
          <p:nvPr/>
        </p:nvSpPr>
        <p:spPr>
          <a:xfrm rot="20716875">
            <a:off x="1109986" y="4725555"/>
            <a:ext cx="2089619" cy="252000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화살표: 오른쪽 2049">
            <a:extLst>
              <a:ext uri="{FF2B5EF4-FFF2-40B4-BE49-F238E27FC236}">
                <a16:creationId xmlns:a16="http://schemas.microsoft.com/office/drawing/2014/main" id="{CB425152-17E6-E1CD-BA75-99561A33C509}"/>
              </a:ext>
            </a:extLst>
          </p:cNvPr>
          <p:cNvSpPr/>
          <p:nvPr/>
        </p:nvSpPr>
        <p:spPr>
          <a:xfrm>
            <a:off x="816536" y="4397821"/>
            <a:ext cx="2364449" cy="242412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37" y="3494902"/>
            <a:ext cx="1566324" cy="1566324"/>
          </a:xfrm>
          <a:prstGeom prst="rect">
            <a:avLst/>
          </a:prstGeom>
        </p:spPr>
      </p:pic>
      <p:sp>
        <p:nvSpPr>
          <p:cNvPr id="2051" name="화살표: 오른쪽 2050">
            <a:extLst>
              <a:ext uri="{FF2B5EF4-FFF2-40B4-BE49-F238E27FC236}">
                <a16:creationId xmlns:a16="http://schemas.microsoft.com/office/drawing/2014/main" id="{02877800-F72E-41E8-1D6F-2B062F6430EB}"/>
              </a:ext>
            </a:extLst>
          </p:cNvPr>
          <p:cNvSpPr/>
          <p:nvPr/>
        </p:nvSpPr>
        <p:spPr>
          <a:xfrm flipV="1">
            <a:off x="3661915" y="6864263"/>
            <a:ext cx="154271" cy="158565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TextBox 8">
            <a:extLst>
              <a:ext uri="{FF2B5EF4-FFF2-40B4-BE49-F238E27FC236}">
                <a16:creationId xmlns:a16="http://schemas.microsoft.com/office/drawing/2014/main" id="{3649C354-E1A2-AEBB-18A2-B4CD95AA457D}"/>
              </a:ext>
            </a:extLst>
          </p:cNvPr>
          <p:cNvSpPr txBox="1"/>
          <p:nvPr/>
        </p:nvSpPr>
        <p:spPr>
          <a:xfrm>
            <a:off x="3865455" y="6595312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유도 방향 예시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2053" name="그림 2052">
            <a:extLst>
              <a:ext uri="{FF2B5EF4-FFF2-40B4-BE49-F238E27FC236}">
                <a16:creationId xmlns:a16="http://schemas.microsoft.com/office/drawing/2014/main" id="{89F21DEB-D470-8E4A-5D18-48A1BFEAB1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7703" y="6367117"/>
            <a:ext cx="481893" cy="481893"/>
          </a:xfrm>
          <a:prstGeom prst="rect">
            <a:avLst/>
          </a:prstGeom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id="{E5503092-BE0F-4AAE-ADE0-EBB8445CA8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737" y="5897519"/>
            <a:ext cx="423531" cy="423531"/>
          </a:xfrm>
          <a:prstGeom prst="rect">
            <a:avLst/>
          </a:prstGeom>
        </p:spPr>
      </p:pic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2817AD67-5CC6-B01F-70C5-335E83B56870}"/>
              </a:ext>
            </a:extLst>
          </p:cNvPr>
          <p:cNvGrpSpPr/>
          <p:nvPr/>
        </p:nvGrpSpPr>
        <p:grpSpPr>
          <a:xfrm>
            <a:off x="7689032" y="5579274"/>
            <a:ext cx="1566324" cy="1411649"/>
            <a:chOff x="9404717" y="5170864"/>
            <a:chExt cx="1566324" cy="1411649"/>
          </a:xfrm>
        </p:grpSpPr>
        <p:pic>
          <p:nvPicPr>
            <p:cNvPr id="2056" name="그림 2055">
              <a:extLst>
                <a:ext uri="{FF2B5EF4-FFF2-40B4-BE49-F238E27FC236}">
                  <a16:creationId xmlns:a16="http://schemas.microsoft.com/office/drawing/2014/main" id="{B97C4386-5D6E-E3AF-41B5-C5C2B9AA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A986F9D0-900B-A0BD-DF46-40CDD738A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58" name="그림 2057">
              <a:extLst>
                <a:ext uri="{FF2B5EF4-FFF2-40B4-BE49-F238E27FC236}">
                  <a16:creationId xmlns:a16="http://schemas.microsoft.com/office/drawing/2014/main" id="{90E66B8A-A944-7D38-59B0-EF46E7884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pic>
        <p:nvPicPr>
          <p:cNvPr id="2059" name="그림 2058">
            <a:extLst>
              <a:ext uri="{FF2B5EF4-FFF2-40B4-BE49-F238E27FC236}">
                <a16:creationId xmlns:a16="http://schemas.microsoft.com/office/drawing/2014/main" id="{89BE1672-38F7-E1DC-1E25-187BF86494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7254" y="6455052"/>
            <a:ext cx="481893" cy="481893"/>
          </a:xfrm>
          <a:prstGeom prst="rect">
            <a:avLst/>
          </a:prstGeom>
        </p:spPr>
      </p:pic>
      <p:pic>
        <p:nvPicPr>
          <p:cNvPr id="2060" name="그림 2059">
            <a:extLst>
              <a:ext uri="{FF2B5EF4-FFF2-40B4-BE49-F238E27FC236}">
                <a16:creationId xmlns:a16="http://schemas.microsoft.com/office/drawing/2014/main" id="{ACD83F4C-1023-C1D2-2805-0EC1226695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6288" y="5985454"/>
            <a:ext cx="423531" cy="4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빛의 창 발사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2" y="1903867"/>
            <a:ext cx="3305584" cy="60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빛의 창 생성 위치에서부터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후방 각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6m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불가능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806329"/>
            <a:ext cx="11119926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줄기의 빛의 창을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빛의 창은 피해 범위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과 피해 범위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중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개의 범위에 마법 피해를 입히며 다른 쪽의 범위에 일정시간 유지되는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장판은 일정시간마다 피해를 입힌다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빛의 창의 피해를 입히는 부분은 붉은 색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장판이 생성되는 부분은 파란 색으로 빛나는 이펙트를 가진다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날개와 고개를 숙이며 주변에 </a:t>
            </a:r>
            <a:endParaRPr lang="en-US" altLang="ko-KR" sz="12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빛의 창 오브젝트를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958305"/>
            <a:ext cx="11013127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마탄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발사 패턴과 유사하게 진행하여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플레이한 경험이 있는 플레이어가 금방 익숙해질 수 있도록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그러나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다르게 모든 빛의 창이 발사되며 방향을 맞춰 피해야 하기 때문에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패턴을 통해 패턴이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데스칼루다와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동일하다고 여기는 플레이어에게 당혹감을 주어 긴장감을 유지 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757398"/>
            <a:ext cx="289999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날개를 펼치고 고개를 </a:t>
            </a:r>
            <a:r>
              <a:rPr lang="ko-KR" altLang="en-US" sz="1200" dirty="0" err="1">
                <a:solidFill>
                  <a:srgbClr val="2E2E2E"/>
                </a:solidFill>
                <a:latin typeface="+mn-ea"/>
              </a:rPr>
              <a:t>높개</a:t>
            </a: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 들며 </a:t>
            </a:r>
            <a:endParaRPr lang="en-US" altLang="ko-KR" sz="12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빛의 창을 발사한다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C726C42-2E8C-4799-E122-A81004C32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3" y="7700801"/>
            <a:ext cx="3092131" cy="2209511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94B1552-8742-F4FD-5DDC-6671BCC53970}"/>
              </a:ext>
            </a:extLst>
          </p:cNvPr>
          <p:cNvSpPr/>
          <p:nvPr/>
        </p:nvSpPr>
        <p:spPr>
          <a:xfrm>
            <a:off x="2273235" y="2963088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7891570-E391-FA24-85C4-AC799D870D99}"/>
              </a:ext>
            </a:extLst>
          </p:cNvPr>
          <p:cNvSpPr/>
          <p:nvPr/>
        </p:nvSpPr>
        <p:spPr>
          <a:xfrm>
            <a:off x="1354094" y="6817546"/>
            <a:ext cx="252000" cy="252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78" y="3397037"/>
            <a:ext cx="1566324" cy="1566324"/>
          </a:xfrm>
          <a:prstGeom prst="rect">
            <a:avLst/>
          </a:prstGeom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1638901" y="6601977"/>
            <a:ext cx="1125845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빛의 창 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피해 범위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9755B-9F8D-CC8C-8E11-F9CC6380A2FF}"/>
              </a:ext>
            </a:extLst>
          </p:cNvPr>
          <p:cNvSpPr/>
          <p:nvPr/>
        </p:nvSpPr>
        <p:spPr>
          <a:xfrm>
            <a:off x="2270991" y="3683024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61F98F-D3F2-7694-928A-C859B0065DA6}"/>
              </a:ext>
            </a:extLst>
          </p:cNvPr>
          <p:cNvSpPr/>
          <p:nvPr/>
        </p:nvSpPr>
        <p:spPr>
          <a:xfrm>
            <a:off x="2270991" y="4375083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8A6527-D3EB-4776-D9BE-9A23A21C4961}"/>
              </a:ext>
            </a:extLst>
          </p:cNvPr>
          <p:cNvSpPr/>
          <p:nvPr/>
        </p:nvSpPr>
        <p:spPr>
          <a:xfrm>
            <a:off x="276680" y="2937233"/>
            <a:ext cx="2065835" cy="361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6185E9-E86B-0111-C30D-1B69D507C1B1}"/>
              </a:ext>
            </a:extLst>
          </p:cNvPr>
          <p:cNvSpPr/>
          <p:nvPr/>
        </p:nvSpPr>
        <p:spPr>
          <a:xfrm>
            <a:off x="2273235" y="5113914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BE3423-892A-6FF7-54A8-4208E1058D88}"/>
              </a:ext>
            </a:extLst>
          </p:cNvPr>
          <p:cNvSpPr/>
          <p:nvPr/>
        </p:nvSpPr>
        <p:spPr>
          <a:xfrm>
            <a:off x="2407308" y="2935964"/>
            <a:ext cx="2065835" cy="3610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A592A1-B878-FAE3-9451-34BC284289DE}"/>
              </a:ext>
            </a:extLst>
          </p:cNvPr>
          <p:cNvSpPr/>
          <p:nvPr/>
        </p:nvSpPr>
        <p:spPr>
          <a:xfrm>
            <a:off x="2410767" y="3628514"/>
            <a:ext cx="2065835" cy="361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91558B-6B56-753C-2BD9-D7CEDE0216C2}"/>
              </a:ext>
            </a:extLst>
          </p:cNvPr>
          <p:cNvSpPr/>
          <p:nvPr/>
        </p:nvSpPr>
        <p:spPr>
          <a:xfrm>
            <a:off x="2410767" y="4305400"/>
            <a:ext cx="2065835" cy="361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3AE107-0623-3704-8210-AEDE6658EB79}"/>
              </a:ext>
            </a:extLst>
          </p:cNvPr>
          <p:cNvSpPr/>
          <p:nvPr/>
        </p:nvSpPr>
        <p:spPr>
          <a:xfrm>
            <a:off x="262482" y="5059404"/>
            <a:ext cx="2065835" cy="3610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AC3B79-F231-D0E5-4FCC-53891C20E6FD}"/>
              </a:ext>
            </a:extLst>
          </p:cNvPr>
          <p:cNvSpPr/>
          <p:nvPr/>
        </p:nvSpPr>
        <p:spPr>
          <a:xfrm>
            <a:off x="2983075" y="6820683"/>
            <a:ext cx="252000" cy="2520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463A91AB-628D-1D75-C88A-5EF32EE18D47}"/>
              </a:ext>
            </a:extLst>
          </p:cNvPr>
          <p:cNvSpPr txBox="1"/>
          <p:nvPr/>
        </p:nvSpPr>
        <p:spPr>
          <a:xfrm>
            <a:off x="3267883" y="6605114"/>
            <a:ext cx="1138302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err="1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및의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 창 피해 범위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2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35FF4A-727A-81B5-B527-CE8EC0833DC5}"/>
              </a:ext>
            </a:extLst>
          </p:cNvPr>
          <p:cNvSpPr/>
          <p:nvPr/>
        </p:nvSpPr>
        <p:spPr>
          <a:xfrm>
            <a:off x="269229" y="3623425"/>
            <a:ext cx="2065835" cy="3610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184C64-D409-4142-8F9B-0F65382F2F47}"/>
              </a:ext>
            </a:extLst>
          </p:cNvPr>
          <p:cNvSpPr/>
          <p:nvPr/>
        </p:nvSpPr>
        <p:spPr>
          <a:xfrm>
            <a:off x="269875" y="4331463"/>
            <a:ext cx="2065835" cy="3610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EACC80-45AC-8D9D-7B9D-957464756705}"/>
              </a:ext>
            </a:extLst>
          </p:cNvPr>
          <p:cNvSpPr/>
          <p:nvPr/>
        </p:nvSpPr>
        <p:spPr>
          <a:xfrm>
            <a:off x="2410766" y="5059404"/>
            <a:ext cx="2065835" cy="3610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996864-2039-C70D-579A-04D0CA9C02BA}"/>
              </a:ext>
            </a:extLst>
          </p:cNvPr>
          <p:cNvGrpSpPr/>
          <p:nvPr/>
        </p:nvGrpSpPr>
        <p:grpSpPr>
          <a:xfrm rot="4382436">
            <a:off x="7888062" y="5614289"/>
            <a:ext cx="1566324" cy="1411649"/>
            <a:chOff x="9404717" y="5170864"/>
            <a:chExt cx="1566324" cy="1411649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55091BA-1973-185E-98FA-28049583E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062" name="그림 2061">
              <a:extLst>
                <a:ext uri="{FF2B5EF4-FFF2-40B4-BE49-F238E27FC236}">
                  <a16:creationId xmlns:a16="http://schemas.microsoft.com/office/drawing/2014/main" id="{B5D7B28E-E4E0-6935-C3BE-3CC58E276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2063" name="타원 2062">
            <a:extLst>
              <a:ext uri="{FF2B5EF4-FFF2-40B4-BE49-F238E27FC236}">
                <a16:creationId xmlns:a16="http://schemas.microsoft.com/office/drawing/2014/main" id="{D74FC125-10AC-19E1-E787-3742B5D59E10}"/>
              </a:ext>
            </a:extLst>
          </p:cNvPr>
          <p:cNvSpPr/>
          <p:nvPr/>
        </p:nvSpPr>
        <p:spPr>
          <a:xfrm>
            <a:off x="8411246" y="5835889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4" name="타원 2063">
            <a:extLst>
              <a:ext uri="{FF2B5EF4-FFF2-40B4-BE49-F238E27FC236}">
                <a16:creationId xmlns:a16="http://schemas.microsoft.com/office/drawing/2014/main" id="{ABAA745D-3E43-AB1F-C548-4B99EAFF1F28}"/>
              </a:ext>
            </a:extLst>
          </p:cNvPr>
          <p:cNvSpPr/>
          <p:nvPr/>
        </p:nvSpPr>
        <p:spPr>
          <a:xfrm>
            <a:off x="8411246" y="6282985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5" name="타원 2064">
            <a:extLst>
              <a:ext uri="{FF2B5EF4-FFF2-40B4-BE49-F238E27FC236}">
                <a16:creationId xmlns:a16="http://schemas.microsoft.com/office/drawing/2014/main" id="{72AB05D2-6CCE-9584-32DA-2EB5F192CBEC}"/>
              </a:ext>
            </a:extLst>
          </p:cNvPr>
          <p:cNvSpPr/>
          <p:nvPr/>
        </p:nvSpPr>
        <p:spPr>
          <a:xfrm>
            <a:off x="8412751" y="6781967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9" name="타원 2068">
            <a:extLst>
              <a:ext uri="{FF2B5EF4-FFF2-40B4-BE49-F238E27FC236}">
                <a16:creationId xmlns:a16="http://schemas.microsoft.com/office/drawing/2014/main" id="{9C909E7C-6F88-93A2-0DAD-685E407763FE}"/>
              </a:ext>
            </a:extLst>
          </p:cNvPr>
          <p:cNvSpPr/>
          <p:nvPr/>
        </p:nvSpPr>
        <p:spPr>
          <a:xfrm>
            <a:off x="8405928" y="7151912"/>
            <a:ext cx="252000" cy="252000"/>
          </a:xfrm>
          <a:prstGeom prst="ellipse">
            <a:avLst/>
          </a:prstGeom>
          <a:solidFill>
            <a:srgbClr val="2E2E2E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70" name="그룹 2069">
            <a:extLst>
              <a:ext uri="{FF2B5EF4-FFF2-40B4-BE49-F238E27FC236}">
                <a16:creationId xmlns:a16="http://schemas.microsoft.com/office/drawing/2014/main" id="{D64E3E61-1567-250D-9261-1EEF0AF9506A}"/>
              </a:ext>
            </a:extLst>
          </p:cNvPr>
          <p:cNvGrpSpPr/>
          <p:nvPr/>
        </p:nvGrpSpPr>
        <p:grpSpPr>
          <a:xfrm rot="19601141">
            <a:off x="11400541" y="5670911"/>
            <a:ext cx="1566324" cy="1411649"/>
            <a:chOff x="9404717" y="5170864"/>
            <a:chExt cx="1566324" cy="1411649"/>
          </a:xfrm>
        </p:grpSpPr>
        <p:pic>
          <p:nvPicPr>
            <p:cNvPr id="2071" name="그림 2070">
              <a:extLst>
                <a:ext uri="{FF2B5EF4-FFF2-40B4-BE49-F238E27FC236}">
                  <a16:creationId xmlns:a16="http://schemas.microsoft.com/office/drawing/2014/main" id="{DF6393FD-B927-6E36-EC65-3274233F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2072" name="그림 2071">
              <a:extLst>
                <a:ext uri="{FF2B5EF4-FFF2-40B4-BE49-F238E27FC236}">
                  <a16:creationId xmlns:a16="http://schemas.microsoft.com/office/drawing/2014/main" id="{6D1F552C-00D1-14AC-9DC2-EF46B666E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73" name="그림 2072">
              <a:extLst>
                <a:ext uri="{FF2B5EF4-FFF2-40B4-BE49-F238E27FC236}">
                  <a16:creationId xmlns:a16="http://schemas.microsoft.com/office/drawing/2014/main" id="{BF8B8AA3-A82B-E4A2-C83A-B19D3C74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315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심판의 노래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1" y="2069759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11m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의 원형 범위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변신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966630"/>
            <a:ext cx="11119926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스킬 범위 외곽을 회전하는 음표 오브젝트를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해당 오브젝트에 피격 된 캐릭터에게 적은 피해와 경직을 부여하고 스킬 범위 안 쪽으로 이동시킨다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시전 시간 종료 후 스킬 범위 안쪽에 있는 캐릭터를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15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동안 불온한 자로 변신 시킨다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고개를 살짝 숙이며 스킬 범위 외곽을 표시하는 파동 이펙트와 음표 오브젝트가 생성된다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9118606"/>
            <a:ext cx="11013127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음표 오브젝트를 통해 저주의 노래 버프를 주는 것으로 착각하게 하는 스킬로 상태이상 면역 등으로 회피가 불가능한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변신 상태이상을 부여하여 매우 긴 시간 동안 데미지 기여를 할 수 없도록 하여 다음 도전부터 반드시 회피하게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757398"/>
            <a:ext cx="289999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고개를 치켜들며 날개를 휘두르고 다시 넓게 퍼지는 파동 이펙트를 생성된다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7DDC76-BCA1-5560-61BB-4BE60D35D7E8}"/>
              </a:ext>
            </a:extLst>
          </p:cNvPr>
          <p:cNvGrpSpPr/>
          <p:nvPr/>
        </p:nvGrpSpPr>
        <p:grpSpPr>
          <a:xfrm>
            <a:off x="11276672" y="5960024"/>
            <a:ext cx="1709795" cy="984835"/>
            <a:chOff x="9404717" y="5597678"/>
            <a:chExt cx="1709795" cy="9848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09D5E7-622D-644A-D313-A7738789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17575958" flipH="1">
              <a:off x="10507359" y="5587281"/>
              <a:ext cx="596756" cy="6175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107205-3169-3255-3272-20E9ADE3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D7891570-E391-FA24-85C4-AC799D870D99}"/>
              </a:ext>
            </a:extLst>
          </p:cNvPr>
          <p:cNvSpPr/>
          <p:nvPr/>
        </p:nvSpPr>
        <p:spPr>
          <a:xfrm>
            <a:off x="2347601" y="6817546"/>
            <a:ext cx="252000" cy="2520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2632409" y="6601977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플레이어 캐릭터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439" y="3508919"/>
            <a:ext cx="1566324" cy="1566324"/>
          </a:xfrm>
          <a:prstGeom prst="rect">
            <a:avLst/>
          </a:prstGeom>
        </p:spPr>
      </p:pic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2817AD67-5CC6-B01F-70C5-335E83B56870}"/>
              </a:ext>
            </a:extLst>
          </p:cNvPr>
          <p:cNvGrpSpPr/>
          <p:nvPr/>
        </p:nvGrpSpPr>
        <p:grpSpPr>
          <a:xfrm>
            <a:off x="7689032" y="5698546"/>
            <a:ext cx="1643685" cy="1292377"/>
            <a:chOff x="9404717" y="5290136"/>
            <a:chExt cx="1643685" cy="1292377"/>
          </a:xfrm>
        </p:grpSpPr>
        <p:pic>
          <p:nvPicPr>
            <p:cNvPr id="2058" name="그림 2057">
              <a:extLst>
                <a:ext uri="{FF2B5EF4-FFF2-40B4-BE49-F238E27FC236}">
                  <a16:creationId xmlns:a16="http://schemas.microsoft.com/office/drawing/2014/main" id="{90E66B8A-A944-7D38-59B0-EF46E7884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  <p:pic>
          <p:nvPicPr>
            <p:cNvPr id="2056" name="그림 2055">
              <a:extLst>
                <a:ext uri="{FF2B5EF4-FFF2-40B4-BE49-F238E27FC236}">
                  <a16:creationId xmlns:a16="http://schemas.microsoft.com/office/drawing/2014/main" id="{B97C4386-5D6E-E3AF-41B5-C5C2B9AA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772534" flipH="1">
              <a:off x="10362602" y="5290136"/>
              <a:ext cx="685800" cy="613630"/>
            </a:xfrm>
            <a:prstGeom prst="rect">
              <a:avLst/>
            </a:prstGeom>
          </p:spPr>
        </p:pic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88A80F4A-D9E7-E3A8-2EFB-A69640FE72F1}"/>
              </a:ext>
            </a:extLst>
          </p:cNvPr>
          <p:cNvSpPr/>
          <p:nvPr/>
        </p:nvSpPr>
        <p:spPr>
          <a:xfrm>
            <a:off x="717933" y="2349387"/>
            <a:ext cx="3645904" cy="3770126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D34E8-02EC-D519-C29A-34E3240020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60" t="42741" r="52351" b="13628"/>
          <a:stretch/>
        </p:blipFill>
        <p:spPr>
          <a:xfrm>
            <a:off x="3064278" y="8477155"/>
            <a:ext cx="1762593" cy="1562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089440-6DED-353C-A331-4E63E7569E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777" t="8413" r="22892" b="13947"/>
          <a:stretch/>
        </p:blipFill>
        <p:spPr>
          <a:xfrm>
            <a:off x="283179" y="7570342"/>
            <a:ext cx="2704962" cy="2499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12F9B6-FD5C-C2F2-43B0-C03AA0E38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092" y="5775356"/>
            <a:ext cx="400208" cy="400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E8DE1E-2A34-EDF1-0769-9AF981D211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2445" y="2264545"/>
            <a:ext cx="400208" cy="400208"/>
          </a:xfrm>
          <a:prstGeom prst="rect">
            <a:avLst/>
          </a:prstGeom>
        </p:spPr>
      </p:pic>
      <p:sp>
        <p:nvSpPr>
          <p:cNvPr id="13" name="화살표: 위로 구부러짐 12">
            <a:extLst>
              <a:ext uri="{FF2B5EF4-FFF2-40B4-BE49-F238E27FC236}">
                <a16:creationId xmlns:a16="http://schemas.microsoft.com/office/drawing/2014/main" id="{EA249380-5476-83D7-3995-9BDEE983F9C4}"/>
              </a:ext>
            </a:extLst>
          </p:cNvPr>
          <p:cNvSpPr/>
          <p:nvPr/>
        </p:nvSpPr>
        <p:spPr>
          <a:xfrm rot="2507599" flipH="1">
            <a:off x="-15349" y="5199137"/>
            <a:ext cx="2368704" cy="788607"/>
          </a:xfrm>
          <a:prstGeom prst="curvedUpArrow">
            <a:avLst>
              <a:gd name="adj1" fmla="val 25000"/>
              <a:gd name="adj2" fmla="val 62998"/>
              <a:gd name="adj3" fmla="val 46092"/>
            </a:avLst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위로 구부러짐 17">
            <a:extLst>
              <a:ext uri="{FF2B5EF4-FFF2-40B4-BE49-F238E27FC236}">
                <a16:creationId xmlns:a16="http://schemas.microsoft.com/office/drawing/2014/main" id="{B1F2B17E-2A9D-CD60-E73C-146FAE889DC1}"/>
              </a:ext>
            </a:extLst>
          </p:cNvPr>
          <p:cNvSpPr/>
          <p:nvPr/>
        </p:nvSpPr>
        <p:spPr>
          <a:xfrm rot="14027303" flipH="1">
            <a:off x="2565921" y="2745040"/>
            <a:ext cx="2368704" cy="788607"/>
          </a:xfrm>
          <a:prstGeom prst="curvedUpArrow">
            <a:avLst>
              <a:gd name="adj1" fmla="val 25000"/>
              <a:gd name="adj2" fmla="val 62998"/>
              <a:gd name="adj3" fmla="val 46092"/>
            </a:avLst>
          </a:prstGeom>
          <a:solidFill>
            <a:srgbClr val="A86D3A">
              <a:alpha val="70000"/>
            </a:srgbClr>
          </a:solidFill>
          <a:ln>
            <a:solidFill>
              <a:srgbClr val="A86D3A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B902C5-BDBB-553C-DFA9-0139BF4CA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84" r="12432" b="60824"/>
          <a:stretch/>
        </p:blipFill>
        <p:spPr>
          <a:xfrm rot="19418817" flipH="1">
            <a:off x="12108874" y="5528715"/>
            <a:ext cx="685800" cy="613630"/>
          </a:xfrm>
          <a:prstGeom prst="rect">
            <a:avLst/>
          </a:prstGeom>
        </p:spPr>
      </p:pic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3F3047D5-AB88-4AD5-10B3-915D9338F767}"/>
              </a:ext>
            </a:extLst>
          </p:cNvPr>
          <p:cNvSpPr/>
          <p:nvPr/>
        </p:nvSpPr>
        <p:spPr>
          <a:xfrm>
            <a:off x="7543800" y="5676900"/>
            <a:ext cx="1895618" cy="1617097"/>
          </a:xfrm>
          <a:prstGeom prst="donut">
            <a:avLst/>
          </a:prstGeom>
          <a:gradFill flip="none" rotWithShape="1">
            <a:gsLst>
              <a:gs pos="0">
                <a:schemeClr val="accent4">
                  <a:lumMod val="67000"/>
                  <a:alpha val="50000"/>
                </a:schemeClr>
              </a:gs>
              <a:gs pos="48000">
                <a:schemeClr val="accent4">
                  <a:lumMod val="97000"/>
                  <a:lumOff val="3000"/>
                  <a:alpha val="5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1F6DBA-8CE8-653A-CEBB-21B348D59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3494" y="5412201"/>
            <a:ext cx="400208" cy="40020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2070C8F-9F75-73EB-F898-B9FFA5DB4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090" y="7085058"/>
            <a:ext cx="400208" cy="400208"/>
          </a:xfrm>
          <a:prstGeom prst="rect">
            <a:avLst/>
          </a:prstGeom>
        </p:spPr>
      </p:pic>
      <p:sp>
        <p:nvSpPr>
          <p:cNvPr id="11264" name="원형: 비어 있음 11263">
            <a:extLst>
              <a:ext uri="{FF2B5EF4-FFF2-40B4-BE49-F238E27FC236}">
                <a16:creationId xmlns:a16="http://schemas.microsoft.com/office/drawing/2014/main" id="{663A3809-56D7-00CD-1543-77C583CE2733}"/>
              </a:ext>
            </a:extLst>
          </p:cNvPr>
          <p:cNvSpPr/>
          <p:nvPr/>
        </p:nvSpPr>
        <p:spPr>
          <a:xfrm>
            <a:off x="10851797" y="4699999"/>
            <a:ext cx="2899994" cy="2732511"/>
          </a:xfrm>
          <a:prstGeom prst="donut">
            <a:avLst/>
          </a:prstGeom>
          <a:gradFill flip="none" rotWithShape="1">
            <a:gsLst>
              <a:gs pos="0">
                <a:schemeClr val="accent4">
                  <a:lumMod val="67000"/>
                  <a:alpha val="50000"/>
                </a:schemeClr>
              </a:gs>
              <a:gs pos="48000">
                <a:schemeClr val="accent4">
                  <a:lumMod val="97000"/>
                  <a:lumOff val="3000"/>
                  <a:alpha val="5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1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빛 무리 폭발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897312" y="1903867"/>
            <a:ext cx="3305584" cy="600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보스 외부 방향으로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8m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거리까지 오브젝트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발사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감금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마법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806330"/>
            <a:ext cx="11119926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보스 주변에 빛 무리 오브젝트를 랜덤 생성하여 보스 외부 방향으로 발사한다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각 생성된 오브젝트는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후 발사되며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 간격으로 총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생성된다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최대 거리에 도달하거나 충돌한 빛 무리 오브젝트는 장판을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장판은 일정 시간 유지되며 일정 시간 마다 피해를 준다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고개를 치켜들고 몸이 밝은 빛으로 불타는 이펙트 생성한 뒤에 빛 무리 오브젝트를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958306"/>
            <a:ext cx="11013127" cy="9208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다수의 장판을 생성하기 때문에 보스 주변에서 피격되지 않도록 주의 해야 하며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페이즈의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광휘의 변화 패턴을 제대로 수행하지 못하였을 경우 벽에 충돌하는 것으로 보스 주변에 장판이 생성될 가능성을 높여서 토벌의 난이도를 어렵게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상기 효과로 다음 도전부터 플레이어에게 광휘의 변화 패턴을 더 집중해서 파훼 하게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757398"/>
            <a:ext cx="289999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노래를 부르는 듯한 행동을 취하면서 몸을 흔들며 빛 무리 오브젝트를 발사한다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C726C42-2E8C-4799-E122-A81004C32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735" y="7614380"/>
            <a:ext cx="4270500" cy="2398596"/>
          </a:xfrm>
          <a:prstGeom prst="rect">
            <a:avLst/>
          </a:prstGeom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1723239" y="6580399"/>
            <a:ext cx="176276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빛 무리 오브젝트 생성 예시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738" y="3681886"/>
            <a:ext cx="1566324" cy="1566324"/>
          </a:xfrm>
          <a:prstGeom prst="rect">
            <a:avLst/>
          </a:prstGeom>
        </p:spPr>
      </p:pic>
      <p:sp>
        <p:nvSpPr>
          <p:cNvPr id="2051" name="화살표: 오른쪽 2050">
            <a:extLst>
              <a:ext uri="{FF2B5EF4-FFF2-40B4-BE49-F238E27FC236}">
                <a16:creationId xmlns:a16="http://schemas.microsoft.com/office/drawing/2014/main" id="{02877800-F72E-41E8-1D6F-2B062F6430EB}"/>
              </a:ext>
            </a:extLst>
          </p:cNvPr>
          <p:cNvSpPr/>
          <p:nvPr/>
        </p:nvSpPr>
        <p:spPr>
          <a:xfrm flipV="1">
            <a:off x="3661915" y="6864263"/>
            <a:ext cx="154271" cy="158565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TextBox 8">
            <a:extLst>
              <a:ext uri="{FF2B5EF4-FFF2-40B4-BE49-F238E27FC236}">
                <a16:creationId xmlns:a16="http://schemas.microsoft.com/office/drawing/2014/main" id="{3649C354-E1A2-AEBB-18A2-B4CD95AA457D}"/>
              </a:ext>
            </a:extLst>
          </p:cNvPr>
          <p:cNvSpPr txBox="1"/>
          <p:nvPr/>
        </p:nvSpPr>
        <p:spPr>
          <a:xfrm>
            <a:off x="3865455" y="6595312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방향 예시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3EA026C-BADE-D1A5-DCF4-A01EF0AB5186}"/>
              </a:ext>
            </a:extLst>
          </p:cNvPr>
          <p:cNvSpPr/>
          <p:nvPr/>
        </p:nvSpPr>
        <p:spPr>
          <a:xfrm>
            <a:off x="1211618" y="3968098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DDD69522-42D9-B5B6-9CAF-82D3DB68DC0C}"/>
              </a:ext>
            </a:extLst>
          </p:cNvPr>
          <p:cNvSpPr/>
          <p:nvPr/>
        </p:nvSpPr>
        <p:spPr>
          <a:xfrm>
            <a:off x="1961044" y="3287896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1954B383-D380-8250-F49B-610E399ECCC5}"/>
              </a:ext>
            </a:extLst>
          </p:cNvPr>
          <p:cNvSpPr/>
          <p:nvPr/>
        </p:nvSpPr>
        <p:spPr>
          <a:xfrm>
            <a:off x="1338465" y="4971152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981F602F-FD97-783B-9BD8-94EF789FFC54}"/>
              </a:ext>
            </a:extLst>
          </p:cNvPr>
          <p:cNvSpPr/>
          <p:nvPr/>
        </p:nvSpPr>
        <p:spPr>
          <a:xfrm>
            <a:off x="2278155" y="5240815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8FCF00B2-B0AD-076F-F678-3245AAC09D32}"/>
              </a:ext>
            </a:extLst>
          </p:cNvPr>
          <p:cNvSpPr/>
          <p:nvPr/>
        </p:nvSpPr>
        <p:spPr>
          <a:xfrm>
            <a:off x="3071630" y="4623187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FC155627-908E-1DC2-9068-5309D1601B9F}"/>
              </a:ext>
            </a:extLst>
          </p:cNvPr>
          <p:cNvSpPr/>
          <p:nvPr/>
        </p:nvSpPr>
        <p:spPr>
          <a:xfrm>
            <a:off x="2840188" y="3593163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75C13B8-DB22-0740-9030-43DC3ABA9BAC}"/>
              </a:ext>
            </a:extLst>
          </p:cNvPr>
          <p:cNvSpPr/>
          <p:nvPr/>
        </p:nvSpPr>
        <p:spPr>
          <a:xfrm rot="19534690">
            <a:off x="3260091" y="3066044"/>
            <a:ext cx="1670700" cy="293181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D296BB4-1EB5-D1C1-683F-05BCB4B76611}"/>
              </a:ext>
            </a:extLst>
          </p:cNvPr>
          <p:cNvSpPr/>
          <p:nvPr/>
        </p:nvSpPr>
        <p:spPr>
          <a:xfrm rot="1615469">
            <a:off x="3621477" y="5235926"/>
            <a:ext cx="1315117" cy="287781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E5AECAA-E15B-5A9B-9B61-1BBC12E29013}"/>
              </a:ext>
            </a:extLst>
          </p:cNvPr>
          <p:cNvSpPr/>
          <p:nvPr/>
        </p:nvSpPr>
        <p:spPr>
          <a:xfrm rot="5008639">
            <a:off x="2278453" y="6154733"/>
            <a:ext cx="749234" cy="285091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CC7C6F3-60B4-1E52-5E97-74AF864F78B9}"/>
              </a:ext>
            </a:extLst>
          </p:cNvPr>
          <p:cNvSpPr/>
          <p:nvPr/>
        </p:nvSpPr>
        <p:spPr>
          <a:xfrm rot="8764214">
            <a:off x="284645" y="5600443"/>
            <a:ext cx="1162148" cy="314393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0159BA6-C6CF-F6B2-A834-64EB8F404364}"/>
              </a:ext>
            </a:extLst>
          </p:cNvPr>
          <p:cNvSpPr/>
          <p:nvPr/>
        </p:nvSpPr>
        <p:spPr>
          <a:xfrm rot="15624211" flipV="1">
            <a:off x="1740993" y="2682650"/>
            <a:ext cx="749234" cy="285091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D761DC7-2EE6-8B6D-C08C-FEEE41037D55}"/>
              </a:ext>
            </a:extLst>
          </p:cNvPr>
          <p:cNvSpPr/>
          <p:nvPr/>
        </p:nvSpPr>
        <p:spPr>
          <a:xfrm rot="13240464" flipV="1">
            <a:off x="284641" y="3560781"/>
            <a:ext cx="1031016" cy="285091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5BEA3F42-D8EB-7B82-4C17-FB9BC58A78D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98357" y="5591867"/>
            <a:ext cx="1350776" cy="1350776"/>
          </a:xfrm>
          <a:prstGeom prst="rect">
            <a:avLst/>
          </a:prstGeom>
          <a:ln>
            <a:noFill/>
          </a:ln>
        </p:spPr>
      </p:pic>
      <p:sp>
        <p:nvSpPr>
          <p:cNvPr id="49" name="원형: 비어 있음 48">
            <a:extLst>
              <a:ext uri="{FF2B5EF4-FFF2-40B4-BE49-F238E27FC236}">
                <a16:creationId xmlns:a16="http://schemas.microsoft.com/office/drawing/2014/main" id="{E541E6E0-2F8F-56ED-7E99-0B118F7FB592}"/>
              </a:ext>
            </a:extLst>
          </p:cNvPr>
          <p:cNvSpPr>
            <a:spLocks noChangeAspect="1"/>
          </p:cNvSpPr>
          <p:nvPr/>
        </p:nvSpPr>
        <p:spPr>
          <a:xfrm>
            <a:off x="1347956" y="6812634"/>
            <a:ext cx="252000" cy="252000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2817AD67-5CC6-B01F-70C5-335E83B56870}"/>
              </a:ext>
            </a:extLst>
          </p:cNvPr>
          <p:cNvGrpSpPr/>
          <p:nvPr/>
        </p:nvGrpSpPr>
        <p:grpSpPr>
          <a:xfrm>
            <a:off x="7732257" y="5544413"/>
            <a:ext cx="1566324" cy="1411649"/>
            <a:chOff x="9404717" y="5170864"/>
            <a:chExt cx="1566324" cy="1411649"/>
          </a:xfrm>
        </p:grpSpPr>
        <p:pic>
          <p:nvPicPr>
            <p:cNvPr id="2056" name="그림 2055">
              <a:extLst>
                <a:ext uri="{FF2B5EF4-FFF2-40B4-BE49-F238E27FC236}">
                  <a16:creationId xmlns:a16="http://schemas.microsoft.com/office/drawing/2014/main" id="{B97C4386-5D6E-E3AF-41B5-C5C2B9AA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A986F9D0-900B-A0BD-DF46-40CDD738A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58" name="그림 2057">
              <a:extLst>
                <a:ext uri="{FF2B5EF4-FFF2-40B4-BE49-F238E27FC236}">
                  <a16:creationId xmlns:a16="http://schemas.microsoft.com/office/drawing/2014/main" id="{90E66B8A-A944-7D38-59B0-EF46E7884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2064" name="원형: 비어 있음 2063">
            <a:extLst>
              <a:ext uri="{FF2B5EF4-FFF2-40B4-BE49-F238E27FC236}">
                <a16:creationId xmlns:a16="http://schemas.microsoft.com/office/drawing/2014/main" id="{C4C58274-9DA6-B9E6-34F1-6BAE1210D4A0}"/>
              </a:ext>
            </a:extLst>
          </p:cNvPr>
          <p:cNvSpPr/>
          <p:nvPr/>
        </p:nvSpPr>
        <p:spPr>
          <a:xfrm>
            <a:off x="7188944" y="6329139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65" name="원형: 비어 있음 2064">
            <a:extLst>
              <a:ext uri="{FF2B5EF4-FFF2-40B4-BE49-F238E27FC236}">
                <a16:creationId xmlns:a16="http://schemas.microsoft.com/office/drawing/2014/main" id="{5D56D82D-FCE7-A900-F838-7969CABCC137}"/>
              </a:ext>
            </a:extLst>
          </p:cNvPr>
          <p:cNvSpPr/>
          <p:nvPr/>
        </p:nvSpPr>
        <p:spPr>
          <a:xfrm>
            <a:off x="9253279" y="6240229"/>
            <a:ext cx="615786" cy="620715"/>
          </a:xfrm>
          <a:prstGeom prst="donut">
            <a:avLst>
              <a:gd name="adj" fmla="val 3683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69" name="그룹 2068">
            <a:extLst>
              <a:ext uri="{FF2B5EF4-FFF2-40B4-BE49-F238E27FC236}">
                <a16:creationId xmlns:a16="http://schemas.microsoft.com/office/drawing/2014/main" id="{A36FBDDC-95D4-2854-0462-5EEBADE6D925}"/>
              </a:ext>
            </a:extLst>
          </p:cNvPr>
          <p:cNvGrpSpPr/>
          <p:nvPr/>
        </p:nvGrpSpPr>
        <p:grpSpPr>
          <a:xfrm>
            <a:off x="11311949" y="5551757"/>
            <a:ext cx="1566324" cy="1411649"/>
            <a:chOff x="9404717" y="5170864"/>
            <a:chExt cx="1566324" cy="1411649"/>
          </a:xfrm>
        </p:grpSpPr>
        <p:pic>
          <p:nvPicPr>
            <p:cNvPr id="2070" name="그림 2069">
              <a:extLst>
                <a:ext uri="{FF2B5EF4-FFF2-40B4-BE49-F238E27FC236}">
                  <a16:creationId xmlns:a16="http://schemas.microsoft.com/office/drawing/2014/main" id="{4C2BF505-1679-D800-2CF0-9ACCBC259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9418817" flipH="1">
              <a:off x="10135009" y="5170864"/>
              <a:ext cx="685800" cy="613630"/>
            </a:xfrm>
            <a:prstGeom prst="rect">
              <a:avLst/>
            </a:prstGeom>
          </p:spPr>
        </p:pic>
        <p:pic>
          <p:nvPicPr>
            <p:cNvPr id="2071" name="그림 2070">
              <a:extLst>
                <a:ext uri="{FF2B5EF4-FFF2-40B4-BE49-F238E27FC236}">
                  <a16:creationId xmlns:a16="http://schemas.microsoft.com/office/drawing/2014/main" id="{D7060E90-3459-5B95-12BA-90768FB8E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72" name="그림 2071">
              <a:extLst>
                <a:ext uri="{FF2B5EF4-FFF2-40B4-BE49-F238E27FC236}">
                  <a16:creationId xmlns:a16="http://schemas.microsoft.com/office/drawing/2014/main" id="{EDFB8264-0457-4165-A3DB-599DDB56A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pic>
        <p:nvPicPr>
          <p:cNvPr id="2073" name="그림 2072">
            <a:extLst>
              <a:ext uri="{FF2B5EF4-FFF2-40B4-BE49-F238E27FC236}">
                <a16:creationId xmlns:a16="http://schemas.microsoft.com/office/drawing/2014/main" id="{C8D6D11E-E2D0-79FE-A161-86B9FB738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8376" y="5593599"/>
            <a:ext cx="400208" cy="4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바람 날리기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931544" y="2036167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전방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6m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피격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12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3126929"/>
            <a:ext cx="11119926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주변 랜덤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인에게 시전한다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전방으로 바람을 날려 피격 대상을 뒤로 날려버린다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1" y="7748099"/>
            <a:ext cx="2739280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날개를 높이 들고 고개를 숙이는 </a:t>
            </a:r>
            <a:endParaRPr lang="en-US" altLang="ko-KR" sz="12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준비 동작을 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9118606"/>
            <a:ext cx="11013127" cy="6002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적을 뒤로 날려보내는 기본 패턴이다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빛 무리 폭발 등 장판 생성 스킬들과 연계 되었을 때 장판 안으로 날려 보내는 것으로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추가적인 피해를 줄 가능성이 있기 때문에 장판이 많이 생성 될 수록 플레이어에게 위험도가 상승하도록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757398"/>
            <a:ext cx="2899994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양쪽 날개를 앞으로 휘두르며 앞으로 바람을 발사한다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124967" y="6820683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1409775" y="6605114"/>
            <a:ext cx="874522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음표 생성 위치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7DDC76-BCA1-5560-61BB-4BE60D35D7E8}"/>
              </a:ext>
            </a:extLst>
          </p:cNvPr>
          <p:cNvGrpSpPr/>
          <p:nvPr/>
        </p:nvGrpSpPr>
        <p:grpSpPr>
          <a:xfrm>
            <a:off x="11276672" y="5533210"/>
            <a:ext cx="1709795" cy="1411649"/>
            <a:chOff x="9404717" y="5170864"/>
            <a:chExt cx="1709795" cy="14116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4B1C9E5-DDB2-FB6D-541C-3EDA854D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10179163" y="5170864"/>
              <a:ext cx="685800" cy="61363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09D5E7-622D-644A-D313-A7738789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17575958" flipH="1">
              <a:off x="10507359" y="5587281"/>
              <a:ext cx="596756" cy="6175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6107205-3169-3255-3272-20E9ADE3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D7891570-E391-FA24-85C4-AC799D870D99}"/>
              </a:ext>
            </a:extLst>
          </p:cNvPr>
          <p:cNvSpPr/>
          <p:nvPr/>
        </p:nvSpPr>
        <p:spPr>
          <a:xfrm>
            <a:off x="2347601" y="6817546"/>
            <a:ext cx="252000" cy="2520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2632409" y="6601977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플레이어 캐릭터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0" y="3633121"/>
            <a:ext cx="1566324" cy="1566324"/>
          </a:xfrm>
          <a:prstGeom prst="rect">
            <a:avLst/>
          </a:prstGeom>
        </p:spPr>
      </p:pic>
      <p:sp>
        <p:nvSpPr>
          <p:cNvPr id="2051" name="화살표: 오른쪽 2050">
            <a:extLst>
              <a:ext uri="{FF2B5EF4-FFF2-40B4-BE49-F238E27FC236}">
                <a16:creationId xmlns:a16="http://schemas.microsoft.com/office/drawing/2014/main" id="{02877800-F72E-41E8-1D6F-2B062F6430EB}"/>
              </a:ext>
            </a:extLst>
          </p:cNvPr>
          <p:cNvSpPr/>
          <p:nvPr/>
        </p:nvSpPr>
        <p:spPr>
          <a:xfrm flipV="1">
            <a:off x="3661915" y="6864263"/>
            <a:ext cx="154271" cy="158565"/>
          </a:xfrm>
          <a:prstGeom prst="rightArrow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TextBox 8">
            <a:extLst>
              <a:ext uri="{FF2B5EF4-FFF2-40B4-BE49-F238E27FC236}">
                <a16:creationId xmlns:a16="http://schemas.microsoft.com/office/drawing/2014/main" id="{3649C354-E1A2-AEBB-18A2-B4CD95AA457D}"/>
              </a:ext>
            </a:extLst>
          </p:cNvPr>
          <p:cNvSpPr txBox="1"/>
          <p:nvPr/>
        </p:nvSpPr>
        <p:spPr>
          <a:xfrm>
            <a:off x="3865455" y="6595312"/>
            <a:ext cx="96970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유도 방향 예시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2817AD67-5CC6-B01F-70C5-335E83B56870}"/>
              </a:ext>
            </a:extLst>
          </p:cNvPr>
          <p:cNvGrpSpPr/>
          <p:nvPr/>
        </p:nvGrpSpPr>
        <p:grpSpPr>
          <a:xfrm>
            <a:off x="7689032" y="5685283"/>
            <a:ext cx="1619318" cy="1305640"/>
            <a:chOff x="9404717" y="5276873"/>
            <a:chExt cx="1619318" cy="1305640"/>
          </a:xfrm>
        </p:grpSpPr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A986F9D0-900B-A0BD-DF46-40CDD738A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58" name="그림 2057">
              <a:extLst>
                <a:ext uri="{FF2B5EF4-FFF2-40B4-BE49-F238E27FC236}">
                  <a16:creationId xmlns:a16="http://schemas.microsoft.com/office/drawing/2014/main" id="{90E66B8A-A944-7D38-59B0-EF46E7884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  <p:pic>
          <p:nvPicPr>
            <p:cNvPr id="2056" name="그림 2055">
              <a:extLst>
                <a:ext uri="{FF2B5EF4-FFF2-40B4-BE49-F238E27FC236}">
                  <a16:creationId xmlns:a16="http://schemas.microsoft.com/office/drawing/2014/main" id="{B97C4386-5D6E-E3AF-41B5-C5C2B9AA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1696751" flipH="1">
              <a:off x="10338235" y="5276873"/>
              <a:ext cx="685800" cy="61363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82F8A6-EBE4-CF7F-0965-1B0705984501}"/>
              </a:ext>
            </a:extLst>
          </p:cNvPr>
          <p:cNvSpPr/>
          <p:nvPr/>
        </p:nvSpPr>
        <p:spPr>
          <a:xfrm>
            <a:off x="1701790" y="4152899"/>
            <a:ext cx="2065835" cy="68580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F55B07-A0F1-3F22-9FCA-33BE5CA1C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39" y="7585379"/>
            <a:ext cx="4249543" cy="2458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4DE6AF-2A6E-3F03-59D1-BCAC5F43F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9589" y="6014158"/>
            <a:ext cx="861755" cy="8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57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스킬 상세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0D58DA3-E6FD-A966-CEDE-7110265AF9E7}"/>
              </a:ext>
            </a:extLst>
          </p:cNvPr>
          <p:cNvSpPr txBox="1"/>
          <p:nvPr/>
        </p:nvSpPr>
        <p:spPr>
          <a:xfrm>
            <a:off x="220036" y="891772"/>
            <a:ext cx="1379403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광휘의 노래</a:t>
            </a:r>
            <a:endParaRPr lang="en-US" sz="36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69310-F629-7387-5DDA-1A5CF0537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94" y="1485906"/>
            <a:ext cx="17806896" cy="865300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95F133-E2AE-B088-E399-37AB6C29700B}"/>
              </a:ext>
            </a:extLst>
          </p:cNvPr>
          <p:cNvGrpSpPr/>
          <p:nvPr/>
        </p:nvGrpSpPr>
        <p:grpSpPr>
          <a:xfrm>
            <a:off x="217394" y="1349992"/>
            <a:ext cx="15915672" cy="8213222"/>
            <a:chOff x="263710" y="1364525"/>
            <a:chExt cx="15915672" cy="8213222"/>
          </a:xfrm>
        </p:grpSpPr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87807730-4BE3-E5D2-4F98-1B2C4A0E77EB}"/>
                </a:ext>
              </a:extLst>
            </p:cNvPr>
            <p:cNvSpPr txBox="1"/>
            <p:nvPr/>
          </p:nvSpPr>
          <p:spPr>
            <a:xfrm>
              <a:off x="263710" y="1391045"/>
              <a:ext cx="4635689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A60BA52-D980-30A7-7B84-414DF65CBFA2}"/>
                </a:ext>
              </a:extLst>
            </p:cNvPr>
            <p:cNvSpPr txBox="1"/>
            <p:nvPr/>
          </p:nvSpPr>
          <p:spPr>
            <a:xfrm>
              <a:off x="4873187" y="139104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사용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페이즈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8C9BBD0B-00B8-2D0C-C96F-F36E93096996}"/>
                </a:ext>
              </a:extLst>
            </p:cNvPr>
            <p:cNvSpPr txBox="1"/>
            <p:nvPr/>
          </p:nvSpPr>
          <p:spPr>
            <a:xfrm>
              <a:off x="4873187" y="1929727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공격 범위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4A57402-C8E8-F64B-6F07-A57852D36B4E}"/>
                </a:ext>
              </a:extLst>
            </p:cNvPr>
            <p:cNvSpPr txBox="1"/>
            <p:nvPr/>
          </p:nvSpPr>
          <p:spPr>
            <a:xfrm>
              <a:off x="4873187" y="3159764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CCBE9976-284F-F685-59C7-2AB146BD382F}"/>
                </a:ext>
              </a:extLst>
            </p:cNvPr>
            <p:cNvSpPr txBox="1"/>
            <p:nvPr/>
          </p:nvSpPr>
          <p:spPr>
            <a:xfrm>
              <a:off x="1629054" y="704850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레퍼런스 이미지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0E38BC0-3A2C-57A4-B64F-E3DA1883C2C8}"/>
                </a:ext>
              </a:extLst>
            </p:cNvPr>
            <p:cNvSpPr txBox="1"/>
            <p:nvPr/>
          </p:nvSpPr>
          <p:spPr>
            <a:xfrm>
              <a:off x="4873187" y="5380447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예시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5D069FA7-3F51-1462-5FB3-862E8908A7CB}"/>
                </a:ext>
              </a:extLst>
            </p:cNvPr>
            <p:cNvSpPr txBox="1"/>
            <p:nvPr/>
          </p:nvSpPr>
          <p:spPr>
            <a:xfrm>
              <a:off x="10480426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171B4A4-B071-B1A3-25FA-D0E9CD47BD30}"/>
                </a:ext>
              </a:extLst>
            </p:cNvPr>
            <p:cNvSpPr txBox="1"/>
            <p:nvPr/>
          </p:nvSpPr>
          <p:spPr>
            <a:xfrm>
              <a:off x="10480426" y="1731033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스킬 판정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6283FC6B-93E1-CB7C-7125-A21045A83A29}"/>
                </a:ext>
              </a:extLst>
            </p:cNvPr>
            <p:cNvSpPr txBox="1"/>
            <p:nvPr/>
          </p:nvSpPr>
          <p:spPr>
            <a:xfrm>
              <a:off x="10480426" y="2124090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시전 시간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C91E3A66-C155-5090-CA97-996A356A0166}"/>
                </a:ext>
              </a:extLst>
            </p:cNvPr>
            <p:cNvSpPr txBox="1"/>
            <p:nvPr/>
          </p:nvSpPr>
          <p:spPr>
            <a:xfrm>
              <a:off x="14252358" y="136452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데미지 타입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F54BB6-6A9E-FD35-7AE8-422C28135A85}"/>
                </a:ext>
              </a:extLst>
            </p:cNvPr>
            <p:cNvSpPr txBox="1"/>
            <p:nvPr/>
          </p:nvSpPr>
          <p:spPr>
            <a:xfrm>
              <a:off x="14252358" y="1729851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캔슬 여부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2297090A-E62A-02D4-FDD5-A5983831350B}"/>
                </a:ext>
              </a:extLst>
            </p:cNvPr>
            <p:cNvSpPr txBox="1"/>
            <p:nvPr/>
          </p:nvSpPr>
          <p:spPr>
            <a:xfrm>
              <a:off x="14274382" y="2119975"/>
              <a:ext cx="1905000" cy="487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쿨타임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F85BC80-5631-2611-9941-E3094F1CF8E3}"/>
                </a:ext>
              </a:extLst>
            </p:cNvPr>
            <p:cNvSpPr txBox="1"/>
            <p:nvPr/>
          </p:nvSpPr>
          <p:spPr>
            <a:xfrm>
              <a:off x="4918448" y="7508628"/>
              <a:ext cx="1905000" cy="10195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애니메이션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설명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BB42D561-1BF0-C8EC-4005-2321B4A2702D}"/>
                </a:ext>
              </a:extLst>
            </p:cNvPr>
            <p:cNvSpPr txBox="1"/>
            <p:nvPr/>
          </p:nvSpPr>
          <p:spPr>
            <a:xfrm>
              <a:off x="4902045" y="9103835"/>
              <a:ext cx="1905000" cy="473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윤소망2" panose="020B0600000101010101" charset="-127"/>
                  <a:ea typeface="윤소망2" panose="020B0600000101010101" charset="-127"/>
                </a:rPr>
                <a:t>기획 의도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윤소망2" panose="020B0600000101010101" charset="-127"/>
                <a:ea typeface="윤소망2" panose="020B0600000101010101" charset="-127"/>
              </a:endParaRPr>
            </a:p>
          </p:txBody>
        </p:sp>
      </p:grp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3F2ABD6F-61AB-19FF-C62A-E5FCD81448CD}"/>
              </a:ext>
            </a:extLst>
          </p:cNvPr>
          <p:cNvGraphicFramePr>
            <a:graphicFrameLocks noGrp="1"/>
          </p:cNvGraphicFramePr>
          <p:nvPr/>
        </p:nvGraphicFramePr>
        <p:xfrm>
          <a:off x="263710" y="1966612"/>
          <a:ext cx="4577846" cy="471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42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352142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6231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3176" marR="53176" marT="26588" marB="2658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45" name="TextBox 8">
            <a:extLst>
              <a:ext uri="{FF2B5EF4-FFF2-40B4-BE49-F238E27FC236}">
                <a16:creationId xmlns:a16="http://schemas.microsoft.com/office/drawing/2014/main" id="{B3FB74BF-68C2-F928-A552-31D6630C265A}"/>
              </a:ext>
            </a:extLst>
          </p:cNvPr>
          <p:cNvSpPr txBox="1"/>
          <p:nvPr/>
        </p:nvSpPr>
        <p:spPr>
          <a:xfrm>
            <a:off x="279526" y="6561763"/>
            <a:ext cx="1015874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박스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1</a:t>
            </a: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칸 </a:t>
            </a:r>
            <a:r>
              <a:rPr lang="en-US" altLang="ko-KR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= 1m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F52B9CC9-8900-FBBD-A4CB-D54A6D89DC3D}"/>
              </a:ext>
            </a:extLst>
          </p:cNvPr>
          <p:cNvSpPr txBox="1"/>
          <p:nvPr/>
        </p:nvSpPr>
        <p:spPr>
          <a:xfrm>
            <a:off x="6835976" y="1349992"/>
            <a:ext cx="3305584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, 3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2CD2EB84-6AF0-F1AC-3D2D-4C3A9D3D1777}"/>
              </a:ext>
            </a:extLst>
          </p:cNvPr>
          <p:cNvSpPr txBox="1"/>
          <p:nvPr/>
        </p:nvSpPr>
        <p:spPr>
          <a:xfrm>
            <a:off x="6908640" y="2060479"/>
            <a:ext cx="3305584" cy="279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지름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10m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범위 내 랜덤 생성 오브젝트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2B7D278E-43FD-9136-660D-3FE718FEC39A}"/>
              </a:ext>
            </a:extLst>
          </p:cNvPr>
          <p:cNvSpPr txBox="1"/>
          <p:nvPr/>
        </p:nvSpPr>
        <p:spPr>
          <a:xfrm>
            <a:off x="12471560" y="1313480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액티브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F8438CC-8DFA-1880-22BB-74825E57CC73}"/>
              </a:ext>
            </a:extLst>
          </p:cNvPr>
          <p:cNvSpPr txBox="1"/>
          <p:nvPr/>
        </p:nvSpPr>
        <p:spPr>
          <a:xfrm>
            <a:off x="12471560" y="1733882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매혹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64A32C31-B703-786E-87E9-5ED6BB5D9689}"/>
              </a:ext>
            </a:extLst>
          </p:cNvPr>
          <p:cNvSpPr txBox="1"/>
          <p:nvPr/>
        </p:nvSpPr>
        <p:spPr>
          <a:xfrm>
            <a:off x="12471560" y="2135586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1865FC2C-FDE2-96D5-D063-93F4BC3E6090}"/>
              </a:ext>
            </a:extLst>
          </p:cNvPr>
          <p:cNvSpPr txBox="1"/>
          <p:nvPr/>
        </p:nvSpPr>
        <p:spPr>
          <a:xfrm>
            <a:off x="16187451" y="1316441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물리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0BA1F24F-DA60-7B6D-8025-76C0DE458FFD}"/>
              </a:ext>
            </a:extLst>
          </p:cNvPr>
          <p:cNvSpPr txBox="1"/>
          <p:nvPr/>
        </p:nvSpPr>
        <p:spPr>
          <a:xfrm>
            <a:off x="16169821" y="1752938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가능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AE0D9962-274C-21D9-7FA2-6F6DBA9C3DF8}"/>
              </a:ext>
            </a:extLst>
          </p:cNvPr>
          <p:cNvSpPr txBox="1"/>
          <p:nvPr/>
        </p:nvSpPr>
        <p:spPr>
          <a:xfrm>
            <a:off x="16169821" y="2132699"/>
            <a:ext cx="1811732" cy="444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1400" dirty="0">
                <a:solidFill>
                  <a:srgbClr val="2E2E2E"/>
                </a:solidFill>
                <a:latin typeface="+mn-ea"/>
              </a:rPr>
              <a:t>30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초</a:t>
            </a:r>
            <a:endParaRPr lang="en-US" sz="14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0024FFE0-A696-F90B-4DA5-7351ACF0A17E}"/>
              </a:ext>
            </a:extLst>
          </p:cNvPr>
          <p:cNvSpPr txBox="1"/>
          <p:nvPr/>
        </p:nvSpPr>
        <p:spPr>
          <a:xfrm>
            <a:off x="6779147" y="2806329"/>
            <a:ext cx="11119926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랜덤 방향으로 직선으로 발사 되는 음표 오브젝트를 생성한다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음표 오브젝트는 피격된 적에게 피해를 입히며 저주의 노래 버프와 받는 피해 증가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디버프를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중첩 시키고 슬로우 상태이상을 부여한다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받는 피해 증가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디버프는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초동안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유지되고 최대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회까지 중첩 가능하며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회 중첩 후 오브젝트에 피격 시 오브젝트는 적정레벨의 플레이어가 죽음에 이를 정도로 강력한 피해를 입힌다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B977CEBE-A5CD-D211-3C79-0592E1F26048}"/>
              </a:ext>
            </a:extLst>
          </p:cNvPr>
          <p:cNvGrpSpPr/>
          <p:nvPr/>
        </p:nvGrpSpPr>
        <p:grpSpPr>
          <a:xfrm>
            <a:off x="15415194" y="5533210"/>
            <a:ext cx="1566324" cy="1402173"/>
            <a:chOff x="7391400" y="5146306"/>
            <a:chExt cx="1566324" cy="1402173"/>
          </a:xfrm>
        </p:grpSpPr>
        <p:pic>
          <p:nvPicPr>
            <p:cNvPr id="2067" name="그림 2066">
              <a:extLst>
                <a:ext uri="{FF2B5EF4-FFF2-40B4-BE49-F238E27FC236}">
                  <a16:creationId xmlns:a16="http://schemas.microsoft.com/office/drawing/2014/main" id="{E7713BCD-5362-BBD5-DF14-EEED4A572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flipH="1">
              <a:off x="8174562" y="5146306"/>
              <a:ext cx="685800" cy="613630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4F3DF720-6F76-AB92-5D88-5879E9531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7391400" y="5759936"/>
              <a:ext cx="1566324" cy="788543"/>
            </a:xfrm>
            <a:prstGeom prst="rect">
              <a:avLst/>
            </a:prstGeom>
          </p:spPr>
        </p:pic>
      </p:grpSp>
      <p:sp>
        <p:nvSpPr>
          <p:cNvPr id="2074" name="TextBox 8">
            <a:extLst>
              <a:ext uri="{FF2B5EF4-FFF2-40B4-BE49-F238E27FC236}">
                <a16:creationId xmlns:a16="http://schemas.microsoft.com/office/drawing/2014/main" id="{69EA05E9-00EE-E855-C124-440FDE9D022C}"/>
              </a:ext>
            </a:extLst>
          </p:cNvPr>
          <p:cNvSpPr txBox="1"/>
          <p:nvPr/>
        </p:nvSpPr>
        <p:spPr>
          <a:xfrm>
            <a:off x="6861920" y="7748099"/>
            <a:ext cx="3376367" cy="5958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고개를 푹 숙이고 주변에 </a:t>
            </a:r>
            <a:endParaRPr lang="en-US" altLang="ko-KR" sz="12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음표 오브젝트를 생성한다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2076" name="TextBox 8">
            <a:extLst>
              <a:ext uri="{FF2B5EF4-FFF2-40B4-BE49-F238E27FC236}">
                <a16:creationId xmlns:a16="http://schemas.microsoft.com/office/drawing/2014/main" id="{7FD4A99F-A9FB-BA25-7EE2-57630B05167E}"/>
              </a:ext>
            </a:extLst>
          </p:cNvPr>
          <p:cNvSpPr txBox="1"/>
          <p:nvPr/>
        </p:nvSpPr>
        <p:spPr>
          <a:xfrm>
            <a:off x="15415194" y="7906185"/>
            <a:ext cx="1904999" cy="27962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기본 상태로 복귀한다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B60912B-3885-4A1B-956E-300A364BA51D}"/>
              </a:ext>
            </a:extLst>
          </p:cNvPr>
          <p:cNvSpPr txBox="1"/>
          <p:nvPr/>
        </p:nvSpPr>
        <p:spPr>
          <a:xfrm>
            <a:off x="6885946" y="8798005"/>
            <a:ext cx="11013127" cy="1241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버프를 얻기 위한 패턴 중 하나로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2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페이즈에서는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저주의 노래 버프의 중첩을 쌓는 것에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패널티가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존재하게 하여 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1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페이즈와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페이즈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변화시에 중첩 유지에 더욱 신경 쓰게 만든다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슬로우라는 매우 적은 </a:t>
            </a:r>
            <a:r>
              <a:rPr lang="ko-KR" altLang="en-US" sz="1400" dirty="0" err="1">
                <a:solidFill>
                  <a:srgbClr val="2E2E2E"/>
                </a:solidFill>
                <a:latin typeface="+mn-ea"/>
              </a:rPr>
              <a:t>패널티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 때문에 가장 저주의 노래 버프 중첩을 쌓기 쉽다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그러나 데미지를 무시하고 </a:t>
            </a:r>
            <a:endParaRPr lang="en-US" altLang="ko-KR" sz="1400" dirty="0">
              <a:solidFill>
                <a:srgbClr val="2E2E2E"/>
              </a:solidFill>
              <a:latin typeface="+mn-ea"/>
            </a:endParaRPr>
          </a:p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2E2E2E"/>
                </a:solidFill>
                <a:latin typeface="+mn-ea"/>
              </a:rPr>
              <a:t>중첩을 여러 번 쌓기 위해 패턴에 다수 적중할 경우 사망에 이르게 하여 적정 선을 유지하며 중첩을 쌓도록 한다</a:t>
            </a:r>
            <a:r>
              <a:rPr lang="en-US" altLang="ko-KR" sz="14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E5EAF61C-337A-40C6-E920-8818E507A403}"/>
              </a:ext>
            </a:extLst>
          </p:cNvPr>
          <p:cNvSpPr txBox="1"/>
          <p:nvPr/>
        </p:nvSpPr>
        <p:spPr>
          <a:xfrm>
            <a:off x="10827061" y="7597098"/>
            <a:ext cx="2899994" cy="91640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노래를 부르는 모습을 취하며 주변 음표 오브젝트들이 </a:t>
            </a:r>
            <a:r>
              <a:rPr lang="ko-KR" altLang="en-US" sz="1200" dirty="0" err="1">
                <a:solidFill>
                  <a:srgbClr val="2E2E2E"/>
                </a:solidFill>
                <a:latin typeface="+mn-ea"/>
              </a:rPr>
              <a:t>랜덤한</a:t>
            </a:r>
            <a:r>
              <a:rPr lang="ko-KR" altLang="en-US" sz="1200" dirty="0">
                <a:solidFill>
                  <a:srgbClr val="2E2E2E"/>
                </a:solidFill>
                <a:latin typeface="+mn-ea"/>
              </a:rPr>
              <a:t> 직선 방향으로 날아간다</a:t>
            </a:r>
            <a:r>
              <a:rPr lang="en-US" altLang="ko-KR" sz="1200" dirty="0">
                <a:solidFill>
                  <a:srgbClr val="2E2E2E"/>
                </a:solidFill>
                <a:latin typeface="+mn-ea"/>
              </a:rPr>
              <a:t>.</a:t>
            </a:r>
            <a:endParaRPr lang="en-US" sz="1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F3D995-11B5-4AA5-A46C-47BE6E552539}"/>
              </a:ext>
            </a:extLst>
          </p:cNvPr>
          <p:cNvSpPr/>
          <p:nvPr/>
        </p:nvSpPr>
        <p:spPr>
          <a:xfrm>
            <a:off x="1124967" y="6820683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2C0D4C79-4BF0-8AD2-0835-93B36FE0DF9A}"/>
              </a:ext>
            </a:extLst>
          </p:cNvPr>
          <p:cNvSpPr txBox="1"/>
          <p:nvPr/>
        </p:nvSpPr>
        <p:spPr>
          <a:xfrm>
            <a:off x="1409774" y="6605114"/>
            <a:ext cx="1270019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음표 </a:t>
            </a:r>
            <a:r>
              <a:rPr lang="ko-KR" altLang="en-US" sz="11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생성 위치 예시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C726C42-2E8C-4799-E122-A81004C32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336" y="7577382"/>
            <a:ext cx="4328529" cy="2438404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963F25D2-F04C-7256-B4FA-1989C665864E}"/>
              </a:ext>
            </a:extLst>
          </p:cNvPr>
          <p:cNvSpPr/>
          <p:nvPr/>
        </p:nvSpPr>
        <p:spPr>
          <a:xfrm>
            <a:off x="1981581" y="5036219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61F98F-D3F2-7694-928A-C859B0065DA6}"/>
              </a:ext>
            </a:extLst>
          </p:cNvPr>
          <p:cNvSpPr/>
          <p:nvPr/>
        </p:nvSpPr>
        <p:spPr>
          <a:xfrm>
            <a:off x="3055679" y="3652888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9755B-9F8D-CC8C-8E11-F9CC6380A2FF}"/>
              </a:ext>
            </a:extLst>
          </p:cNvPr>
          <p:cNvSpPr/>
          <p:nvPr/>
        </p:nvSpPr>
        <p:spPr>
          <a:xfrm>
            <a:off x="1257406" y="3855242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4B1552-8742-F4FD-5DDC-6671BCC53970}"/>
              </a:ext>
            </a:extLst>
          </p:cNvPr>
          <p:cNvSpPr/>
          <p:nvPr/>
        </p:nvSpPr>
        <p:spPr>
          <a:xfrm>
            <a:off x="3320996" y="4551061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7891570-E391-FA24-85C4-AC799D870D99}"/>
              </a:ext>
            </a:extLst>
          </p:cNvPr>
          <p:cNvSpPr/>
          <p:nvPr/>
        </p:nvSpPr>
        <p:spPr>
          <a:xfrm>
            <a:off x="2616311" y="6817546"/>
            <a:ext cx="252000" cy="2520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6DD1380-4E3C-3673-BDFA-1C1D1F05E61A}"/>
              </a:ext>
            </a:extLst>
          </p:cNvPr>
          <p:cNvSpPr txBox="1"/>
          <p:nvPr/>
        </p:nvSpPr>
        <p:spPr>
          <a:xfrm>
            <a:off x="2901118" y="6601977"/>
            <a:ext cx="1566323" cy="442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11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음표 이동 가능 범위</a:t>
            </a:r>
            <a:endParaRPr lang="en-US" sz="11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144C23F-BB69-278D-8DDB-87DB7757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39" y="3418790"/>
            <a:ext cx="1566324" cy="1566324"/>
          </a:xfrm>
          <a:prstGeom prst="rect">
            <a:avLst/>
          </a:prstGeom>
        </p:spPr>
      </p:pic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2817AD67-5CC6-B01F-70C5-335E83B56870}"/>
              </a:ext>
            </a:extLst>
          </p:cNvPr>
          <p:cNvGrpSpPr/>
          <p:nvPr/>
        </p:nvGrpSpPr>
        <p:grpSpPr>
          <a:xfrm>
            <a:off x="7689032" y="5849087"/>
            <a:ext cx="1605673" cy="1141836"/>
            <a:chOff x="9404717" y="5440677"/>
            <a:chExt cx="1605673" cy="1141836"/>
          </a:xfrm>
        </p:grpSpPr>
        <p:pic>
          <p:nvPicPr>
            <p:cNvPr id="2057" name="그림 2056">
              <a:extLst>
                <a:ext uri="{FF2B5EF4-FFF2-40B4-BE49-F238E27FC236}">
                  <a16:creationId xmlns:a16="http://schemas.microsoft.com/office/drawing/2014/main" id="{A986F9D0-900B-A0BD-DF46-40CDD738A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2058" name="그림 2057">
              <a:extLst>
                <a:ext uri="{FF2B5EF4-FFF2-40B4-BE49-F238E27FC236}">
                  <a16:creationId xmlns:a16="http://schemas.microsoft.com/office/drawing/2014/main" id="{90E66B8A-A944-7D38-59B0-EF46E7884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  <p:pic>
          <p:nvPicPr>
            <p:cNvPr id="2056" name="그림 2055">
              <a:extLst>
                <a:ext uri="{FF2B5EF4-FFF2-40B4-BE49-F238E27FC236}">
                  <a16:creationId xmlns:a16="http://schemas.microsoft.com/office/drawing/2014/main" id="{B97C4386-5D6E-E3AF-41B5-C5C2B9AA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3277189" flipH="1">
              <a:off x="10360675" y="5476762"/>
              <a:ext cx="685800" cy="613630"/>
            </a:xfrm>
            <a:prstGeom prst="rect">
              <a:avLst/>
            </a:prstGeom>
          </p:spPr>
        </p:pic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9BB93DA-026B-7E7D-BA24-39D4FB39C88E}"/>
              </a:ext>
            </a:extLst>
          </p:cNvPr>
          <p:cNvSpPr/>
          <p:nvPr/>
        </p:nvSpPr>
        <p:spPr>
          <a:xfrm>
            <a:off x="718971" y="2658302"/>
            <a:ext cx="3542064" cy="3662748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B41782A-902E-C24A-C350-C48AB80991EA}"/>
              </a:ext>
            </a:extLst>
          </p:cNvPr>
          <p:cNvSpPr/>
          <p:nvPr/>
        </p:nvSpPr>
        <p:spPr>
          <a:xfrm>
            <a:off x="2409238" y="2532302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8D8C3A1-45A5-3AB5-5611-F3CCEDC790BC}"/>
              </a:ext>
            </a:extLst>
          </p:cNvPr>
          <p:cNvSpPr/>
          <p:nvPr/>
        </p:nvSpPr>
        <p:spPr>
          <a:xfrm>
            <a:off x="3993697" y="3633121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CB2D34-53D1-AD06-DAC0-69ECEDB40874}"/>
              </a:ext>
            </a:extLst>
          </p:cNvPr>
          <p:cNvSpPr/>
          <p:nvPr/>
        </p:nvSpPr>
        <p:spPr>
          <a:xfrm>
            <a:off x="3957996" y="5068055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2BE03B-5193-C913-2EE1-87704D772751}"/>
              </a:ext>
            </a:extLst>
          </p:cNvPr>
          <p:cNvSpPr/>
          <p:nvPr/>
        </p:nvSpPr>
        <p:spPr>
          <a:xfrm>
            <a:off x="2270864" y="6179915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12239B-EB89-EFEC-214B-DF7794B510F5}"/>
              </a:ext>
            </a:extLst>
          </p:cNvPr>
          <p:cNvSpPr/>
          <p:nvPr/>
        </p:nvSpPr>
        <p:spPr>
          <a:xfrm>
            <a:off x="855576" y="5196625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5D312C-4480-3D54-C886-57801219D355}"/>
              </a:ext>
            </a:extLst>
          </p:cNvPr>
          <p:cNvSpPr/>
          <p:nvPr/>
        </p:nvSpPr>
        <p:spPr>
          <a:xfrm>
            <a:off x="862518" y="3507121"/>
            <a:ext cx="252000" cy="252000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180FE-19AD-2BD1-0A94-1A2922FFBAC5}"/>
              </a:ext>
            </a:extLst>
          </p:cNvPr>
          <p:cNvGrpSpPr/>
          <p:nvPr/>
        </p:nvGrpSpPr>
        <p:grpSpPr>
          <a:xfrm>
            <a:off x="11589672" y="5741487"/>
            <a:ext cx="1566324" cy="1261093"/>
            <a:chOff x="9404717" y="5321420"/>
            <a:chExt cx="1566324" cy="12610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AC92DC-9B11-902A-141B-BB718B75F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883" b="100000" l="5273" r="91602">
                          <a14:foregroundMark x1="52734" y1="43359" x2="54170" y2="66030"/>
                          <a14:foregroundMark x1="53672" y1="67487" x2="50000" y2="43164"/>
                          <a14:foregroundMark x1="50000" y1="43164" x2="51563" y2="41602"/>
                          <a14:foregroundMark x1="47461" y1="49805" x2="44227" y2="74751"/>
                          <a14:foregroundMark x1="46189" y1="75556" x2="59566" y2="47723"/>
                          <a14:foregroundMark x1="57172" y1="42764" x2="31445" y2="50000"/>
                          <a14:foregroundMark x1="31445" y1="50000" x2="31641" y2="52539"/>
                          <a14:foregroundMark x1="42314" y1="85386" x2="42383" y2="85938"/>
                          <a14:foregroundMark x1="37305" y1="45508" x2="40801" y2="73344"/>
                          <a14:foregroundMark x1="46018" y1="75486" x2="57304" y2="43038"/>
                          <a14:foregroundMark x1="42383" y1="85938" x2="42584" y2="85360"/>
                          <a14:foregroundMark x1="54526" y1="37285" x2="11719" y2="43750"/>
                          <a14:foregroundMark x1="11719" y1="43750" x2="10547" y2="45508"/>
                          <a14:foregroundMark x1="35938" y1="59570" x2="49609" y2="58789"/>
                          <a14:foregroundMark x1="35156" y1="50586" x2="57031" y2="57227"/>
                          <a14:foregroundMark x1="12377" y1="79954" x2="9570" y2="85156"/>
                          <a14:foregroundMark x1="17436" y1="70581" x2="15380" y2="74391"/>
                          <a14:foregroundMark x1="29492" y1="48242" x2="20455" y2="64988"/>
                          <a14:foregroundMark x1="33507" y1="89705" x2="72266" y2="97070"/>
                          <a14:foregroundMark x1="9570" y1="85156" x2="25734" y2="88228"/>
                          <a14:foregroundMark x1="72182" y1="76485" x2="72172" y2="74088"/>
                          <a14:foregroundMark x1="72266" y1="97070" x2="72245" y2="91888"/>
                          <a14:foregroundMark x1="59987" y1="49012" x2="20898" y2="49609"/>
                          <a14:foregroundMark x1="70359" y1="48854" x2="67507" y2="48898"/>
                          <a14:foregroundMark x1="20898" y1="49609" x2="18359" y2="55469"/>
                          <a14:foregroundMark x1="30664" y1="51367" x2="41288" y2="73543"/>
                          <a14:foregroundMark x1="69400" y1="27857" x2="69531" y2="27539"/>
                          <a14:foregroundMark x1="64972" y1="38611" x2="65411" y2="37545"/>
                          <a14:foregroundMark x1="63853" y1="41329" x2="64246" y2="40375"/>
                          <a14:foregroundMark x1="51308" y1="71796" x2="56553" y2="59058"/>
                          <a14:foregroundMark x1="53230" y1="34599" x2="19922" y2="49023"/>
                          <a14:foregroundMark x1="59917" y1="31703" x2="59329" y2="31958"/>
                          <a14:foregroundMark x1="69531" y1="27539" x2="69214" y2="27676"/>
                          <a14:foregroundMark x1="19922" y1="49023" x2="14063" y2="59180"/>
                          <a14:foregroundMark x1="35938" y1="47070" x2="48942" y2="72149"/>
                          <a14:foregroundMark x1="55900" y1="60970" x2="56593" y2="41566"/>
                          <a14:foregroundMark x1="54465" y1="37157" x2="34180" y2="57617"/>
                          <a14:foregroundMark x1="37891" y1="59766" x2="31929" y2="69700"/>
                          <a14:foregroundMark x1="28320" y1="61719" x2="26347" y2="67407"/>
                          <a14:foregroundMark x1="16602" y1="64258" x2="16211" y2="68555"/>
                          <a14:foregroundMark x1="26563" y1="64453" x2="29688" y2="68359"/>
                          <a14:foregroundMark x1="28320" y1="65039" x2="38639" y2="72456"/>
                          <a14:foregroundMark x1="46934" y1="84944" x2="50781" y2="90625"/>
                          <a14:foregroundMark x1="29883" y1="59766" x2="38414" y2="72363"/>
                          <a14:foregroundMark x1="28906" y1="52734" x2="43658" y2="74517"/>
                          <a14:foregroundMark x1="40503" y1="85560" x2="42578" y2="91211"/>
                          <a14:foregroundMark x1="27734" y1="50781" x2="35169" y2="71030"/>
                          <a14:foregroundMark x1="46490" y1="84987" x2="53320" y2="97656"/>
                          <a14:foregroundMark x1="30469" y1="55273" x2="40044" y2="73033"/>
                          <a14:foregroundMark x1="61164" y1="66107" x2="61313" y2="66219"/>
                          <a14:foregroundMark x1="35938" y1="47070" x2="55583" y2="61895"/>
                          <a14:foregroundMark x1="77157" y1="72451" x2="82233" y2="76196"/>
                          <a14:foregroundMark x1="70966" y1="67883" x2="71255" y2="68096"/>
                          <a14:foregroundMark x1="63017" y1="62018" x2="64176" y2="62873"/>
                          <a14:foregroundMark x1="62654" y1="61750" x2="63004" y2="62008"/>
                          <a14:foregroundMark x1="51758" y1="53711" x2="57047" y2="57613"/>
                          <a14:foregroundMark x1="94600" y1="68855" x2="96875" y2="70117"/>
                          <a14:foregroundMark x1="83427" y1="62654" x2="93270" y2="68116"/>
                          <a14:foregroundMark x1="68918" y1="54603" x2="70755" y2="55622"/>
                          <a14:foregroundMark x1="93903" y1="62276" x2="94141" y2="62305"/>
                          <a14:foregroundMark x1="82415" y1="60858" x2="93889" y2="62274"/>
                          <a14:foregroundMark x1="65871" y1="58818" x2="68240" y2="59110"/>
                          <a14:foregroundMark x1="63746" y1="58556" x2="64402" y2="58637"/>
                          <a14:foregroundMark x1="49805" y1="56836" x2="57009" y2="57725"/>
                          <a14:foregroundMark x1="83768" y1="55794" x2="86328" y2="55664"/>
                          <a14:foregroundMark x1="67844" y1="56606" x2="70828" y2="56454"/>
                          <a14:foregroundMark x1="64351" y1="56784" x2="65187" y2="56741"/>
                          <a14:foregroundMark x1="44141" y1="57813" x2="57206" y2="57147"/>
                          <a14:backgroundMark x1="17969" y1="67383" x2="61719" y2="85352"/>
                          <a14:backgroundMark x1="61719" y1="85352" x2="84180" y2="47266"/>
                          <a14:backgroundMark x1="84180" y1="47266" x2="65625" y2="18750"/>
                          <a14:backgroundMark x1="65625" y1="18750" x2="50195" y2="27539"/>
                          <a14:backgroundMark x1="52734" y1="76758" x2="75000" y2="53906"/>
                          <a14:backgroundMark x1="75000" y1="53906" x2="62891" y2="37109"/>
                          <a14:backgroundMark x1="61914" y1="25195" x2="74219" y2="37109"/>
                          <a14:backgroundMark x1="60352" y1="27344" x2="72656" y2="40430"/>
                          <a14:backgroundMark x1="56055" y1="32813" x2="66992" y2="55469"/>
                          <a14:backgroundMark x1="65430" y1="43359" x2="52344" y2="81641"/>
                          <a14:backgroundMark x1="52344" y1="81641" x2="48828" y2="84375"/>
                          <a14:backgroundMark x1="64258" y1="58984" x2="70703" y2="51758"/>
                          <a14:backgroundMark x1="62500" y1="69531" x2="75781" y2="58594"/>
                          <a14:backgroundMark x1="50781" y1="76563" x2="72070" y2="65625"/>
                          <a14:backgroundMark x1="45703" y1="77734" x2="56250" y2="74805"/>
                          <a14:backgroundMark x1="75391" y1="56250" x2="70898" y2="55859"/>
                          <a14:backgroundMark x1="70703" y1="48438" x2="84570" y2="54883"/>
                          <a14:backgroundMark x1="72266" y1="49609" x2="92188" y2="84961"/>
                          <a14:backgroundMark x1="92188" y1="84961" x2="94922" y2="59180"/>
                          <a14:backgroundMark x1="66211" y1="62500" x2="71680" y2="91992"/>
                          <a14:backgroundMark x1="28906" y1="83984" x2="88086" y2="78320"/>
                          <a14:backgroundMark x1="3711" y1="75977" x2="46875" y2="81055"/>
                          <a14:backgroundMark x1="46875" y1="81055" x2="48242" y2="82813"/>
                          <a14:backgroundMark x1="20117" y1="65625" x2="31250" y2="92969"/>
                          <a14:backgroundMark x1="46094" y1="75195" x2="55273" y2="73828"/>
                          <a14:backgroundMark x1="70703" y1="70313" x2="77148" y2="72461"/>
                          <a14:backgroundMark x1="76758" y1="56250" x2="69141" y2="66406"/>
                        </a14:backgroundRemoval>
                      </a14:imgEffect>
                    </a14:imgLayer>
                  </a14:imgProps>
                </a:ext>
              </a:extLst>
            </a:blip>
            <a:srcRect l="26051" t="39390" r="35850" b="21184"/>
            <a:stretch/>
          </p:blipFill>
          <p:spPr>
            <a:xfrm rot="4024042">
              <a:off x="9792626" y="5539455"/>
              <a:ext cx="596756" cy="6175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A095621-E76A-6769-8431-5B5FC585D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389" b="10268"/>
            <a:stretch/>
          </p:blipFill>
          <p:spPr>
            <a:xfrm>
              <a:off x="9404717" y="5793970"/>
              <a:ext cx="1566324" cy="78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C617C5-BFF3-0FCB-E621-826206B6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84" r="12432" b="60824"/>
            <a:stretch/>
          </p:blipFill>
          <p:spPr>
            <a:xfrm rot="20351360" flipH="1">
              <a:off x="10267389" y="5321420"/>
              <a:ext cx="685800" cy="613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88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1" y="2428364"/>
            <a:ext cx="6315366" cy="5857875"/>
            <a:chOff x="0" y="0"/>
            <a:chExt cx="8420488" cy="7810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622" b="3622"/>
            <a:stretch>
              <a:fillRect/>
            </a:stretch>
          </p:blipFill>
          <p:spPr>
            <a:xfrm>
              <a:off x="0" y="0"/>
              <a:ext cx="8420488" cy="78105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 로스트아크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22515"/>
              </p:ext>
            </p:extLst>
          </p:nvPr>
        </p:nvGraphicFramePr>
        <p:xfrm>
          <a:off x="7391400" y="2428363"/>
          <a:ext cx="10308079" cy="5857876"/>
        </p:xfrm>
        <a:graphic>
          <a:graphicData uri="http://schemas.openxmlformats.org/drawingml/2006/table">
            <a:tbl>
              <a:tblPr/>
              <a:tblGrid>
                <a:gridCol w="1284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584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장르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MMORPG</a:t>
                      </a:r>
                      <a:endParaRPr lang="en-US" sz="11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8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플랫폼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PC</a:t>
                      </a:r>
                      <a:endParaRPr lang="en-US" sz="11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8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게임 엔진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UNREAL ENGINE 3</a:t>
                      </a:r>
                      <a:endParaRPr lang="en-US" sz="11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68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게임 소개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스마일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게이트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RPG에서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운영하는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쿼터뷰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액션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RPG</a:t>
                      </a:r>
                      <a:endParaRPr lang="en-US" sz="11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1974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게임 특징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가디언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레이드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어비스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레이드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어비스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던전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군단장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레이드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등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여러가지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레이드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컨텐츠를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주력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으로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한다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1100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1960"/>
                        </a:lnSpc>
                      </a:pPr>
                      <a:endParaRPr lang="en-US" sz="1100" dirty="0">
                        <a:latin typeface="+mn-ea"/>
                        <a:ea typeface="+mn-ea"/>
                      </a:endParaRPr>
                    </a:p>
                    <a:p>
                      <a:pPr marL="302261" lvl="1" indent="-151130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레벨은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60으로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막혀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있으며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대신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아이템을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강화하여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아이템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레벨에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성장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한다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ts val="196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302261" lvl="1" indent="-151130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트라이포드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시스템을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통해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스킬의</a:t>
                      </a:r>
                      <a:r>
                        <a:rPr lang="en-US" sz="1400" dirty="0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A86D3A"/>
                          </a:solidFill>
                          <a:latin typeface="+mn-ea"/>
                          <a:ea typeface="+mn-ea"/>
                        </a:rPr>
                        <a:t>변화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주어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다양한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방식의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활용을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추구한다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LOSTARK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 로스트아크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전투 방식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21003" y="1916792"/>
            <a:ext cx="3661999" cy="3271111"/>
          </a:xfrm>
          <a:custGeom>
            <a:avLst/>
            <a:gdLst/>
            <a:ahLst/>
            <a:cxnLst/>
            <a:rect l="l" t="t" r="r" b="b"/>
            <a:pathLst>
              <a:path w="3661999" h="3271111">
                <a:moveTo>
                  <a:pt x="0" y="0"/>
                </a:moveTo>
                <a:lnTo>
                  <a:pt x="3661999" y="0"/>
                </a:lnTo>
                <a:lnTo>
                  <a:pt x="3661999" y="3271111"/>
                </a:lnTo>
                <a:lnTo>
                  <a:pt x="0" y="327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파티 </a:t>
            </a:r>
            <a:r>
              <a:rPr lang="en-US" altLang="ko-KR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/ </a:t>
            </a: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공격대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65211" y="1871950"/>
            <a:ext cx="12394089" cy="329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E2E2E"/>
                </a:solidFill>
                <a:latin typeface="+mn-ea"/>
              </a:rPr>
              <a:t>4인이 한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파티로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구성되며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두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하나의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공격대로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구성된다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2E2E2E"/>
                </a:solidFill>
                <a:latin typeface="+mn-ea"/>
              </a:rPr>
              <a:t>모든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직업은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고유한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버프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스킬을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가지고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있고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서포터로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분류되는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3종은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서로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중첩되지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않는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추가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버프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스킬을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가지고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있다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E2E2E"/>
                </a:solidFill>
                <a:latin typeface="+mn-ea"/>
              </a:rPr>
              <a:t>각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내에서만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스킬의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효과를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공유하며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같은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공격대라도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별개의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파티에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소속되어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있다면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서로의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스킬의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영향을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받지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않는다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dirty="0" err="1">
                <a:solidFill>
                  <a:srgbClr val="2E2E2E"/>
                </a:solidFill>
                <a:latin typeface="+mn-ea"/>
              </a:rPr>
              <a:t>적에게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거는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디버프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효과는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공격대원이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모두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공유한다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. (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일부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효과는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파티원에게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한정되도록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제한을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1800" dirty="0" err="1">
                <a:solidFill>
                  <a:srgbClr val="2E2E2E"/>
                </a:solidFill>
                <a:latin typeface="+mn-ea"/>
              </a:rPr>
              <a:t>둔다</a:t>
            </a:r>
            <a:r>
              <a:rPr lang="en-US" sz="1800" dirty="0">
                <a:solidFill>
                  <a:srgbClr val="2E2E2E"/>
                </a:solidFill>
                <a:latin typeface="+mn-ea"/>
              </a:rPr>
              <a:t>.)</a:t>
            </a:r>
          </a:p>
          <a:p>
            <a:pPr marL="194310" lvl="1">
              <a:lnSpc>
                <a:spcPts val="2520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2799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2799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42900" indent="-342900" algn="l">
              <a:lnSpc>
                <a:spcPts val="2799"/>
              </a:lnSpc>
              <a:buFont typeface="Wingdings" panose="05000000000000000000" pitchFamily="2" charset="2"/>
              <a:buChar char="è"/>
            </a:pPr>
            <a:r>
              <a:rPr lang="en-US" sz="2200" dirty="0" err="1">
                <a:solidFill>
                  <a:srgbClr val="2E2E2E"/>
                </a:solidFill>
                <a:latin typeface="+mn-ea"/>
              </a:rPr>
              <a:t>공격대원은</a:t>
            </a:r>
            <a:r>
              <a:rPr lang="en-US" sz="22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200" dirty="0" err="1">
                <a:solidFill>
                  <a:srgbClr val="2E2E2E"/>
                </a:solidFill>
                <a:latin typeface="+mn-ea"/>
              </a:rPr>
              <a:t>서로의</a:t>
            </a:r>
            <a:r>
              <a:rPr lang="en-US" sz="22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200" dirty="0" err="1">
                <a:solidFill>
                  <a:srgbClr val="2E2E2E"/>
                </a:solidFill>
                <a:latin typeface="+mn-ea"/>
              </a:rPr>
              <a:t>버프</a:t>
            </a:r>
            <a:r>
              <a:rPr lang="en-US" sz="2200" dirty="0">
                <a:solidFill>
                  <a:srgbClr val="2E2E2E"/>
                </a:solidFill>
                <a:latin typeface="+mn-ea"/>
              </a:rPr>
              <a:t> </a:t>
            </a:r>
            <a:r>
              <a:rPr lang="en-US" sz="2200" dirty="0" err="1">
                <a:solidFill>
                  <a:srgbClr val="2E2E2E"/>
                </a:solidFill>
                <a:latin typeface="+mn-ea"/>
              </a:rPr>
              <a:t>스킬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이 잘 어울리도록 파티의 조합을 맞추어 파티를 꾸릴 필요가 있다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CC20EF-C75E-35CF-8EFA-6293D2A3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26" y="6286500"/>
            <a:ext cx="3876951" cy="1280295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B5BC3F4-5005-FCE7-3461-A6C89F9E0B44}"/>
              </a:ext>
            </a:extLst>
          </p:cNvPr>
          <p:cNvSpPr txBox="1"/>
          <p:nvPr/>
        </p:nvSpPr>
        <p:spPr>
          <a:xfrm>
            <a:off x="5050399" y="6286500"/>
            <a:ext cx="12394089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1800" dirty="0" err="1">
                <a:solidFill>
                  <a:srgbClr val="2E2E2E"/>
                </a:solidFill>
                <a:latin typeface="+mn-ea"/>
              </a:rPr>
              <a:t>로스트아크의</a:t>
            </a: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 레이드는 각 관문 별로 클리어 시 자동 저장되어 이후 플레이 시 저장된 관문부터 시작한다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각 관문은 각기 다른 제한 레벨을 가지고 있으며 제한 레벨에 도달해야 이후 관문을 도달할 수 있다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1800" dirty="0">
                <a:solidFill>
                  <a:srgbClr val="2E2E2E"/>
                </a:solidFill>
                <a:latin typeface="+mn-ea"/>
              </a:rPr>
              <a:t>각 관문은 같은 레이드의 다른 난이도와 클리어 횟수를 공유한다</a:t>
            </a:r>
            <a:r>
              <a:rPr lang="en-US" altLang="ko-KR" sz="1800" dirty="0">
                <a:solidFill>
                  <a:srgbClr val="2E2E2E"/>
                </a:solidFill>
                <a:latin typeface="+mn-ea"/>
              </a:rPr>
              <a:t>.</a:t>
            </a: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2799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>
              <a:lnSpc>
                <a:spcPts val="2799"/>
              </a:lnSpc>
            </a:pPr>
            <a:endParaRPr lang="en-US" sz="1800" dirty="0">
              <a:solidFill>
                <a:srgbClr val="2E2E2E"/>
              </a:solidFill>
              <a:latin typeface="+mn-ea"/>
            </a:endParaRPr>
          </a:p>
          <a:p>
            <a:pPr marL="342900" indent="-342900" algn="l">
              <a:lnSpc>
                <a:spcPts val="2799"/>
              </a:lnSpc>
              <a:buFont typeface="Wingdings" panose="05000000000000000000" pitchFamily="2" charset="2"/>
              <a:buChar char="è"/>
            </a:pP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처음 도전한 파티가 중간 관문에서 파티가 해산되는 것이 스트레스로 다가온다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 로스트아크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가디언 토벌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가디언 토벌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37196AE-778E-07EA-1068-681473980486}"/>
              </a:ext>
            </a:extLst>
          </p:cNvPr>
          <p:cNvSpPr txBox="1"/>
          <p:nvPr/>
        </p:nvSpPr>
        <p:spPr>
          <a:xfrm>
            <a:off x="217394" y="1532061"/>
            <a:ext cx="17689606" cy="8402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제한 시간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가디언 토벌은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공략 시간이 제한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되어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파티 부활 횟수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부활 가능 횟수는 총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+mn-ea"/>
              </a:rPr>
              <a:t>3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회로 제한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되어 있으며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파티 구성원 사망 시마다 부활 가능 횟수가 차감된다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부활 가능 횟수를 모두 소모한 상태라도 살아 남은 인원이 토벌을 이어갈 수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부활 가능 횟수를 모두 소모한 상태에서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파티 구성원 모두가 사망하면 토벌은 실패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하게 </a:t>
            </a:r>
            <a:r>
              <a:rPr lang="ko-KR" altLang="en-US" dirty="0">
                <a:solidFill>
                  <a:srgbClr val="555555"/>
                </a:solidFill>
                <a:latin typeface="+mn-ea"/>
              </a:rPr>
              <a:t>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아이템 사용 및 전투 환경 설정 제한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dirty="0">
                <a:solidFill>
                  <a:srgbClr val="555555"/>
                </a:solidFill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요리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배틀 아이템을 제외한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일부 소모성 아이템 사용이 제한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토벌 지역 초입에 마련되어 있는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정비소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 내에서만 배틀 아이템 교체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스킬 슬롯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+mn-ea"/>
              </a:rPr>
              <a:t>트라이포드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 등의 조정이 가능하다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가디언 랜덤 출몰 및 지역 전투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dirty="0">
                <a:solidFill>
                  <a:srgbClr val="555555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555555"/>
                </a:solidFill>
                <a:latin typeface="+mn-ea"/>
              </a:rPr>
              <a:t>보스가 토벌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지역 내에서 랜덤하게 등장</a:t>
            </a:r>
            <a:r>
              <a:rPr lang="ko-KR" altLang="en-US" dirty="0">
                <a:solidFill>
                  <a:srgbClr val="555555"/>
                </a:solidFill>
                <a:latin typeface="+mn-ea"/>
              </a:rPr>
              <a:t>하며</a:t>
            </a:r>
            <a:r>
              <a:rPr lang="en-US" altLang="ko-KR" dirty="0">
                <a:solidFill>
                  <a:srgbClr val="555555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+mn-ea"/>
              </a:rPr>
              <a:t>일부 전투 패턴은 지역 내의 다른 지역으로 이동하기도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2E2E2E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+mn-ea"/>
              </a:rPr>
              <a:t>보스가 등장한 지역의 전투 인식 범위를 벗어나면 무적 상태가 되어 전투 인식 범위 중앙으로 이동한다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555555"/>
                </a:solidFill>
                <a:effectLst/>
                <a:latin typeface="+mn-ea"/>
              </a:rPr>
              <a:t>상태이상 면역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dirty="0">
                <a:solidFill>
                  <a:srgbClr val="555555"/>
                </a:solidFill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모든 가디언은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상태이상 면역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 효과를 가지고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패턴 파훼 등 특정 조건 만족 시 경직 또는 그로기 상태가 되기도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  <a:p>
            <a:pPr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555555"/>
                </a:solidFill>
                <a:latin typeface="+mn-ea"/>
              </a:rPr>
              <a:t>매일 </a:t>
            </a:r>
            <a:r>
              <a:rPr lang="en-US" altLang="ko-KR" b="1" dirty="0">
                <a:solidFill>
                  <a:srgbClr val="555555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rgbClr val="555555"/>
                </a:solidFill>
                <a:latin typeface="+mn-ea"/>
              </a:rPr>
              <a:t>회 토벌</a:t>
            </a:r>
            <a:endParaRPr lang="en-US" altLang="ko-KR" b="1" i="0" dirty="0">
              <a:solidFill>
                <a:srgbClr val="555555"/>
              </a:solidFill>
              <a:effectLst/>
              <a:latin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dirty="0">
                <a:solidFill>
                  <a:srgbClr val="555555"/>
                </a:solidFill>
                <a:latin typeface="+mn-ea"/>
              </a:rPr>
              <a:t>-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가디언 토벌은 매일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+mn-ea"/>
              </a:rPr>
              <a:t>회 보상을 받을 수 있는 숙제 형태의 컨텐츠다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73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소개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4BE78-960F-11AD-7597-60DF453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6900"/>
            <a:ext cx="6934200" cy="7348822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92C5143F-888D-F90F-2FC2-DF97C66A7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9703"/>
              </p:ext>
            </p:extLst>
          </p:nvPr>
        </p:nvGraphicFramePr>
        <p:xfrm>
          <a:off x="7772399" y="1745937"/>
          <a:ext cx="10134601" cy="7469786"/>
        </p:xfrm>
        <a:graphic>
          <a:graphicData uri="http://schemas.openxmlformats.org/drawingml/2006/table">
            <a:tbl>
              <a:tblPr/>
              <a:tblGrid>
                <a:gridCol w="1663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538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등장 장소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혼돈의 가디언 정화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정화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55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에이푸스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97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계열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야수 계열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55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속성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성 속성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5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등급 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레벨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보스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 60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레벨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141255"/>
                  </a:ext>
                </a:extLst>
              </a:tr>
              <a:tr h="130064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80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</a:rPr>
                        <a:t>보스 스토리</a:t>
                      </a:r>
                      <a:endParaRPr lang="en-US" sz="1400" b="1" dirty="0"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marL="151131" lvl="1" indent="0" algn="l">
                        <a:lnSpc>
                          <a:spcPts val="1960"/>
                        </a:lnSpc>
                        <a:spcAft>
                          <a:spcPts val="700"/>
                        </a:spcAft>
                        <a:buFont typeface="Arial"/>
                        <a:buNone/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미래를 잃어버린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엘가시아를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수호하던 낙원의 새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에이푸스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해방된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엘가시아엔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저주받은 노래가 들리기 시작했다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2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패턴 요약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D3A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좁은 공간에서의 장판형 패턴으로 인한 공간 제약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51131" lvl="1" indent="0" algn="l">
                        <a:lnSpc>
                          <a:spcPts val="1960"/>
                        </a:lnSpc>
                        <a:buFont typeface="Arial"/>
                        <a:buNone/>
                        <a:defRPr/>
                      </a:pP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302261" marR="0" lvl="1" indent="-151130" algn="l" defTabSz="914400" rtl="0" eaLnBrk="1" fontAlgn="auto" latinLnBrk="0" hangingPunct="1">
                        <a:lnSpc>
                          <a:spcPts val="1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다수의 매혹과 감금 패턴으로 팀원과의 협력 중요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38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03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01.개요</a:t>
            </a: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스토리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B587C8C-78A7-A6A5-AC43-E01564FE985C}"/>
              </a:ext>
            </a:extLst>
          </p:cNvPr>
          <p:cNvSpPr txBox="1"/>
          <p:nvPr/>
        </p:nvSpPr>
        <p:spPr>
          <a:xfrm>
            <a:off x="249349" y="1866900"/>
            <a:ext cx="12394089" cy="32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spcBef>
                <a:spcPts val="1000"/>
              </a:spcBef>
              <a:spcAft>
                <a:spcPts val="500"/>
              </a:spcAft>
              <a:buFont typeface="Arial"/>
              <a:buChar char="•"/>
            </a:pPr>
            <a:r>
              <a:rPr lang="ko-KR" altLang="en-US" sz="3200" dirty="0">
                <a:solidFill>
                  <a:srgbClr val="2E2E2E"/>
                </a:solidFill>
                <a:latin typeface="+mn-ea"/>
              </a:rPr>
              <a:t>꿈 꾸는 새를 저주하는 </a:t>
            </a:r>
            <a:r>
              <a:rPr lang="ko-KR" altLang="en-US" sz="3200" dirty="0" err="1">
                <a:solidFill>
                  <a:srgbClr val="2E2E2E"/>
                </a:solidFill>
                <a:latin typeface="+mn-ea"/>
              </a:rPr>
              <a:t>에이푸스</a:t>
            </a:r>
            <a:r>
              <a:rPr lang="ko-KR" altLang="en-US" sz="32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3200" dirty="0">
              <a:solidFill>
                <a:srgbClr val="2E2E2E"/>
              </a:solidFill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6298296-AA33-32B6-08C9-E7FA297F643B}"/>
              </a:ext>
            </a:extLst>
          </p:cNvPr>
          <p:cNvSpPr txBox="1"/>
          <p:nvPr/>
        </p:nvSpPr>
        <p:spPr>
          <a:xfrm>
            <a:off x="533400" y="2552700"/>
            <a:ext cx="98298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0" lvl="1">
              <a:lnSpc>
                <a:spcPts val="2820"/>
              </a:lnSpc>
            </a:pP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에이푸스는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낙원을 꿈 꾸며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엘가시아에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도달한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라제니스들을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지키는 가디언이었다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그는 신과 가장 가까운 곳에서 신의 자애로움에 대한 감사함에 노래를 부르는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라제니스를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사랑했다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이후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라우리엘의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계획으로 자유를 찾게 된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라제니스들은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더 이상 신의 보살핌을 필요로 하지 않았다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에이푸스는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신의 품을 벗어난 그들을 시기하였고 결국 혼돈과 어둠을 선택하여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바르칸을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따라갔다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 </a:t>
            </a:r>
          </a:p>
          <a:p>
            <a:pPr marL="194310" lvl="1">
              <a:lnSpc>
                <a:spcPts val="2820"/>
              </a:lnSpc>
            </a:pP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이후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에이푸스는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아크라시아의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꿈꾸는 자들을 모두 지우기 위해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아크라시아로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돌아온다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</a:t>
            </a:r>
          </a:p>
          <a:p>
            <a:pPr marL="194310" lvl="1">
              <a:lnSpc>
                <a:spcPts val="2820"/>
              </a:lnSpc>
            </a:pP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질투에 사로잡힌 그는 낙원을 축복하던 그의 노래는 꿈 꾸는 자를 저주하는 노래가 되어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엘가시아에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</a:t>
            </a:r>
            <a:r>
              <a:rPr lang="ko-KR" altLang="en-US" sz="2200" dirty="0" err="1">
                <a:solidFill>
                  <a:srgbClr val="2E2E2E"/>
                </a:solidFill>
                <a:latin typeface="+mn-ea"/>
              </a:rPr>
              <a:t>울려퍼진다</a:t>
            </a:r>
            <a:r>
              <a:rPr lang="en-US" altLang="ko-KR" sz="2200" dirty="0">
                <a:solidFill>
                  <a:srgbClr val="2E2E2E"/>
                </a:solidFill>
                <a:latin typeface="+mn-ea"/>
              </a:rPr>
              <a:t>.</a:t>
            </a:r>
            <a:r>
              <a:rPr lang="ko-KR" altLang="en-US" sz="2200" dirty="0">
                <a:solidFill>
                  <a:srgbClr val="2E2E2E"/>
                </a:solidFill>
                <a:latin typeface="+mn-ea"/>
              </a:rPr>
              <a:t> </a:t>
            </a: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endParaRPr lang="en-US" altLang="ko-KR" sz="2200" dirty="0">
              <a:solidFill>
                <a:srgbClr val="2E2E2E"/>
              </a:solidFill>
              <a:latin typeface="+mn-ea"/>
            </a:endParaRPr>
          </a:p>
          <a:p>
            <a:pPr marL="194310" lvl="1">
              <a:lnSpc>
                <a:spcPts val="2820"/>
              </a:lnSpc>
            </a:pPr>
            <a:r>
              <a:rPr lang="en-US" altLang="ko-KR" sz="3200" dirty="0">
                <a:solidFill>
                  <a:srgbClr val="A86D3A"/>
                </a:solidFill>
                <a:latin typeface="+mn-ea"/>
              </a:rPr>
              <a:t>“</a:t>
            </a:r>
            <a:r>
              <a:rPr lang="ko-KR" altLang="en-US" sz="3200" dirty="0">
                <a:solidFill>
                  <a:srgbClr val="A86D3A"/>
                </a:solidFill>
                <a:latin typeface="+mn-ea"/>
              </a:rPr>
              <a:t>너희에게 꿈은 사치이며 선택은 죄악이다</a:t>
            </a:r>
            <a:r>
              <a:rPr lang="en-US" altLang="ko-KR" sz="3200" dirty="0">
                <a:solidFill>
                  <a:srgbClr val="A86D3A"/>
                </a:solidFill>
                <a:latin typeface="+mn-ea"/>
              </a:rPr>
              <a:t>.”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5F3079-664E-B8BE-BA81-7E1CEC52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881" y="1602982"/>
            <a:ext cx="6922719" cy="70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기획 의도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8BCD59-A7A0-38F9-12EF-7F6D43E80503}"/>
              </a:ext>
            </a:extLst>
          </p:cNvPr>
          <p:cNvGrpSpPr/>
          <p:nvPr/>
        </p:nvGrpSpPr>
        <p:grpSpPr>
          <a:xfrm>
            <a:off x="838200" y="2086520"/>
            <a:ext cx="14630400" cy="1233339"/>
            <a:chOff x="838200" y="1714500"/>
            <a:chExt cx="16992600" cy="1233339"/>
          </a:xfrm>
        </p:grpSpPr>
        <p:sp>
          <p:nvSpPr>
            <p:cNvPr id="2" name="TextBox 7">
              <a:extLst>
                <a:ext uri="{FF2B5EF4-FFF2-40B4-BE49-F238E27FC236}">
                  <a16:creationId xmlns:a16="http://schemas.microsoft.com/office/drawing/2014/main" id="{264AAA05-5FBF-EE40-C7A3-7D3B27171E64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3215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en-US" altLang="ko-KR" sz="2400" dirty="0">
                  <a:solidFill>
                    <a:srgbClr val="A86D3A"/>
                  </a:solidFill>
                  <a:latin typeface="+mn-ea"/>
                </a:rPr>
                <a:t>01. </a:t>
              </a:r>
              <a:r>
                <a:rPr lang="ko-KR" altLang="en-US" sz="2400" dirty="0">
                  <a:solidFill>
                    <a:srgbClr val="2E2E2E"/>
                  </a:solidFill>
                  <a:latin typeface="+mn-ea"/>
                </a:rPr>
                <a:t>직관적인 기본 패턴</a:t>
              </a:r>
              <a:endParaRPr lang="en-US" sz="24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8F82ED1-7BD0-0402-54AB-CB69A65BA1E5}"/>
                </a:ext>
              </a:extLst>
            </p:cNvPr>
            <p:cNvSpPr txBox="1"/>
            <p:nvPr/>
          </p:nvSpPr>
          <p:spPr>
            <a:xfrm>
              <a:off x="1600200" y="2334658"/>
              <a:ext cx="16230600" cy="613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현재 </a:t>
              </a:r>
              <a:r>
                <a:rPr lang="ko-KR" altLang="en-US" dirty="0" err="1">
                  <a:solidFill>
                    <a:srgbClr val="2E2E2E"/>
                  </a:solidFill>
                  <a:latin typeface="+mn-ea"/>
                </a:rPr>
                <a:t>로스트아크는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 플레이하는 최종 컨텐츠의 수가 매우 많아 피로도가 매우 높은 상태이므로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매일 플레이 해야 하는 컨텐츠에서는 </a:t>
              </a:r>
              <a:r>
                <a:rPr lang="ko-KR" altLang="en-US" dirty="0">
                  <a:solidFill>
                    <a:srgbClr val="FF0000"/>
                  </a:solidFill>
                  <a:latin typeface="+mn-ea"/>
                </a:rPr>
                <a:t>사전 학습이 필요 없는 패턴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으로 구성한다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dirty="0">
                <a:solidFill>
                  <a:srgbClr val="2E2E2E"/>
                </a:solidFill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676B0E-4D12-77DC-9F8F-B63F42D81CA0}"/>
              </a:ext>
            </a:extLst>
          </p:cNvPr>
          <p:cNvGrpSpPr/>
          <p:nvPr/>
        </p:nvGrpSpPr>
        <p:grpSpPr>
          <a:xfrm>
            <a:off x="838200" y="3797239"/>
            <a:ext cx="14630400" cy="1387227"/>
            <a:chOff x="838200" y="1714500"/>
            <a:chExt cx="16992600" cy="1387227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50F6E9A6-73B0-D915-3E8B-8667889E90FD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3215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en-US" altLang="ko-KR" sz="2400" dirty="0">
                  <a:solidFill>
                    <a:srgbClr val="A86D3A"/>
                  </a:solidFill>
                  <a:latin typeface="+mn-ea"/>
                </a:rPr>
                <a:t>02. </a:t>
              </a:r>
              <a:r>
                <a:rPr lang="ko-KR" altLang="en-US" sz="2400" dirty="0">
                  <a:solidFill>
                    <a:srgbClr val="2E2E2E"/>
                  </a:solidFill>
                  <a:latin typeface="+mn-ea"/>
                </a:rPr>
                <a:t>공간 활용이 중요한 보스</a:t>
              </a:r>
              <a:endParaRPr lang="en-US" sz="24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D567486D-D3C1-F62B-CDF4-163D67F10260}"/>
                </a:ext>
              </a:extLst>
            </p:cNvPr>
            <p:cNvSpPr txBox="1"/>
            <p:nvPr/>
          </p:nvSpPr>
          <p:spPr>
            <a:xfrm>
              <a:off x="1600200" y="2334658"/>
              <a:ext cx="16230600" cy="7670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rgbClr val="FF0000"/>
                  </a:solidFill>
                  <a:latin typeface="+mn-ea"/>
                </a:rPr>
                <a:t>좁은 지형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과 다수의 </a:t>
              </a:r>
              <a:r>
                <a:rPr lang="ko-KR" altLang="en-US" dirty="0">
                  <a:solidFill>
                    <a:srgbClr val="FF0000"/>
                  </a:solidFill>
                  <a:latin typeface="+mn-ea"/>
                </a:rPr>
                <a:t>장판형 공격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을 가하는 패턴으로 공간 활용에 제약을 주어 전투의 난이도를 높인다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 </a:t>
              </a:r>
            </a:p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적절한 안전 지대를 활용할 경우 보스를 무방비 상태로 하여 부족한 공간에 대한 대응 여지와 </a:t>
              </a:r>
              <a:r>
                <a:rPr lang="ko-KR" altLang="en-US" dirty="0">
                  <a:solidFill>
                    <a:srgbClr val="FF0000"/>
                  </a:solidFill>
                  <a:latin typeface="+mn-ea"/>
                </a:rPr>
                <a:t>안전 지대를 찾아 나가는 재미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를 준다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dirty="0">
                <a:solidFill>
                  <a:srgbClr val="2E2E2E"/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84AC7C-DDF0-EEC2-A88F-0259A1C286AE}"/>
              </a:ext>
            </a:extLst>
          </p:cNvPr>
          <p:cNvGrpSpPr/>
          <p:nvPr/>
        </p:nvGrpSpPr>
        <p:grpSpPr>
          <a:xfrm>
            <a:off x="838200" y="5505921"/>
            <a:ext cx="14630400" cy="1556198"/>
            <a:chOff x="838200" y="5620998"/>
            <a:chExt cx="16992600" cy="1556198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7F2F1C71-9ABA-31DC-8ADE-86AF0245A389}"/>
                </a:ext>
              </a:extLst>
            </p:cNvPr>
            <p:cNvSpPr txBox="1"/>
            <p:nvPr/>
          </p:nvSpPr>
          <p:spPr>
            <a:xfrm>
              <a:off x="838200" y="5620998"/>
              <a:ext cx="16992600" cy="3215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en-US" altLang="ko-KR" sz="2400" dirty="0">
                  <a:solidFill>
                    <a:srgbClr val="A86D3A"/>
                  </a:solidFill>
                  <a:latin typeface="+mn-ea"/>
                </a:rPr>
                <a:t>03. </a:t>
              </a:r>
              <a:r>
                <a:rPr lang="ko-KR" altLang="en-US" sz="2400" dirty="0">
                  <a:solidFill>
                    <a:srgbClr val="2E2E2E"/>
                  </a:solidFill>
                  <a:latin typeface="+mn-ea"/>
                </a:rPr>
                <a:t>성장을 체감할 수 있는 샌드백 형태의 보스</a:t>
              </a:r>
              <a:endParaRPr lang="en-US" sz="24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46F50ED-C35E-278F-7A22-0F71FEF21FD4}"/>
                </a:ext>
              </a:extLst>
            </p:cNvPr>
            <p:cNvSpPr txBox="1"/>
            <p:nvPr/>
          </p:nvSpPr>
          <p:spPr>
            <a:xfrm>
              <a:off x="1600200" y="6089526"/>
              <a:ext cx="16230600" cy="10876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 err="1">
                  <a:solidFill>
                    <a:srgbClr val="2E2E2E"/>
                  </a:solidFill>
                  <a:latin typeface="+mn-ea"/>
                </a:rPr>
                <a:t>카멘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 레이드와 그 이후 레이드까지 돌파한 최상위 플레이어들을 위한 보스이므로 성장 체감을 느낄 수 있도록 디자인한다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</a:t>
              </a:r>
            </a:p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이미 성장에 비해 큰 데미지 상승을 기대하기 어려울 정도로 성장했을 때 줄 수 있는 데미지 </a:t>
              </a:r>
              <a:r>
                <a:rPr lang="ko-KR" altLang="en-US" dirty="0" err="1">
                  <a:solidFill>
                    <a:srgbClr val="2E2E2E"/>
                  </a:solidFill>
                  <a:latin typeface="+mn-ea"/>
                </a:rPr>
                <a:t>증가량의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 한계에 도달했기 때문에 버프를 제공하는 방식으로 일시적인 데미지 증가로 데미지 상승에 대한 피드백을 준다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dirty="0">
                <a:solidFill>
                  <a:srgbClr val="2E2E2E"/>
                </a:solidFill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19D8DC-0F2D-8ED9-15CB-80E34C591486}"/>
              </a:ext>
            </a:extLst>
          </p:cNvPr>
          <p:cNvGrpSpPr/>
          <p:nvPr/>
        </p:nvGrpSpPr>
        <p:grpSpPr>
          <a:xfrm>
            <a:off x="838200" y="7422381"/>
            <a:ext cx="14630400" cy="1081709"/>
            <a:chOff x="838200" y="5620998"/>
            <a:chExt cx="16992600" cy="1081709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7ABDB5E-878A-11C6-0F42-2591186A47D1}"/>
                </a:ext>
              </a:extLst>
            </p:cNvPr>
            <p:cNvSpPr txBox="1"/>
            <p:nvPr/>
          </p:nvSpPr>
          <p:spPr>
            <a:xfrm>
              <a:off x="838200" y="5620998"/>
              <a:ext cx="16992600" cy="3215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en-US" altLang="ko-KR" sz="2400" dirty="0">
                  <a:solidFill>
                    <a:srgbClr val="A86D3A"/>
                  </a:solidFill>
                  <a:latin typeface="+mn-ea"/>
                </a:rPr>
                <a:t>04. </a:t>
              </a:r>
              <a:r>
                <a:rPr lang="ko-KR" altLang="en-US" sz="2400" dirty="0">
                  <a:solidFill>
                    <a:srgbClr val="2E2E2E"/>
                  </a:solidFill>
                  <a:latin typeface="+mn-ea"/>
                </a:rPr>
                <a:t>지역 이동을 하지 않는 보스</a:t>
              </a:r>
              <a:endParaRPr lang="en-US" sz="24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DEA2939-DF12-06C4-A97E-3513A9DF9314}"/>
                </a:ext>
              </a:extLst>
            </p:cNvPr>
            <p:cNvSpPr txBox="1"/>
            <p:nvPr/>
          </p:nvSpPr>
          <p:spPr>
            <a:xfrm>
              <a:off x="1600200" y="6089526"/>
              <a:ext cx="16230600" cy="613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항상 중앙에 생성되고 패턴 파훼 성공 시 이동을 하지 않는 보스를 만들어 기존 가디언 토벌에 보스의 지역이동 때문에 필수로 사용되던 신호탄과 </a:t>
              </a:r>
              <a:r>
                <a:rPr lang="ko-KR" altLang="en-US" dirty="0" err="1">
                  <a:solidFill>
                    <a:srgbClr val="2E2E2E"/>
                  </a:solidFill>
                  <a:latin typeface="+mn-ea"/>
                </a:rPr>
                <a:t>페로몬</a:t>
              </a:r>
              <a:r>
                <a:rPr lang="ko-KR" altLang="en-US" dirty="0">
                  <a:solidFill>
                    <a:srgbClr val="2E2E2E"/>
                  </a:solidFill>
                  <a:latin typeface="+mn-ea"/>
                </a:rPr>
                <a:t> 폭탄 대신 다른 배틀 아이템을 활용할 수 있도록 한다</a:t>
              </a:r>
              <a:r>
                <a:rPr lang="en-US" altLang="ko-KR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dirty="0">
                <a:solidFill>
                  <a:srgbClr val="2E2E2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68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5BA7EFB-5523-26B1-F337-F12C4372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20651"/>
            <a:ext cx="4876800" cy="82964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394" y="148088"/>
            <a:ext cx="16112201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0"/>
              </a:lnSpc>
            </a:pPr>
            <a:r>
              <a:rPr 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02. </a:t>
            </a:r>
            <a:r>
              <a:rPr lang="ko-KR" altLang="en-US" sz="15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보스소개</a:t>
            </a:r>
            <a:endParaRPr lang="en-US" sz="15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394" y="376688"/>
            <a:ext cx="16112201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0"/>
              </a:lnSpc>
            </a:pPr>
            <a:r>
              <a:rPr 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03.</a:t>
            </a:r>
            <a:r>
              <a:rPr lang="ko-KR" altLang="en-US" sz="2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외형</a:t>
            </a:r>
            <a:endParaRPr lang="en-US" sz="2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7394" y="697363"/>
            <a:ext cx="17806897" cy="0"/>
          </a:xfrm>
          <a:prstGeom prst="line">
            <a:avLst/>
          </a:prstGeom>
          <a:ln w="38100" cap="flat">
            <a:solidFill>
              <a:srgbClr val="A86D3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17394" y="852775"/>
            <a:ext cx="134227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E2E2E"/>
                </a:solidFill>
                <a:latin typeface="윤소망2" panose="020B0600000101010101" charset="-127"/>
                <a:ea typeface="윤소망2" panose="020B0600000101010101" charset="-127"/>
              </a:rPr>
              <a:t>보스 외형</a:t>
            </a:r>
            <a:endParaRPr lang="en-US" sz="3000" dirty="0">
              <a:solidFill>
                <a:srgbClr val="2E2E2E"/>
              </a:solidFill>
              <a:latin typeface="윤소망2" panose="020B0600000101010101" charset="-127"/>
              <a:ea typeface="윤소망2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4BE78-960F-11AD-7597-60DF4539D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32" t="5916" r="19837" b="1530"/>
          <a:stretch/>
        </p:blipFill>
        <p:spPr>
          <a:xfrm>
            <a:off x="12770874" y="5447262"/>
            <a:ext cx="2121080" cy="42305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D43BE4-C16D-C401-A13C-A97823D1892A}"/>
              </a:ext>
            </a:extLst>
          </p:cNvPr>
          <p:cNvSpPr/>
          <p:nvPr/>
        </p:nvSpPr>
        <p:spPr>
          <a:xfrm>
            <a:off x="7619999" y="6362700"/>
            <a:ext cx="2667001" cy="2703649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7D226D-28C8-E24D-DD6D-445137784A81}"/>
              </a:ext>
            </a:extLst>
          </p:cNvPr>
          <p:cNvGrpSpPr/>
          <p:nvPr/>
        </p:nvGrpSpPr>
        <p:grpSpPr>
          <a:xfrm>
            <a:off x="12153014" y="4520372"/>
            <a:ext cx="5597709" cy="677546"/>
            <a:chOff x="838200" y="1714500"/>
            <a:chExt cx="16992600" cy="677546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E2634A5B-DF37-08AF-F6B6-37AB3CDAAE5F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298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ko-KR" altLang="en-US" sz="2000" dirty="0">
                  <a:solidFill>
                    <a:srgbClr val="2E2E2E"/>
                  </a:solidFill>
                  <a:latin typeface="+mn-ea"/>
                </a:rPr>
                <a:t>기다랗고 큰 측면 깃털</a:t>
              </a:r>
              <a:endParaRPr lang="en-US" sz="32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35914B42-BE73-1D14-3DC1-16C2D75DA4CD}"/>
                </a:ext>
              </a:extLst>
            </p:cNvPr>
            <p:cNvSpPr txBox="1"/>
            <p:nvPr/>
          </p:nvSpPr>
          <p:spPr>
            <a:xfrm>
              <a:off x="838200" y="2105301"/>
              <a:ext cx="16230601" cy="286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극락조를 모티브로 한 매우 크고 기다란 측면 깃털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sz="1600" dirty="0">
                <a:solidFill>
                  <a:srgbClr val="2E2E2E"/>
                </a:solidFill>
                <a:latin typeface="+mn-ea"/>
              </a:endParaRP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F5C592-4328-6438-CA79-9DC0D28A73C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0287000" y="5468214"/>
            <a:ext cx="2111976" cy="22463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887EF2F-4874-0D18-511A-B130EDF9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6254" y="5446033"/>
            <a:ext cx="2776688" cy="43031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1C9B27-201A-F20D-AF4E-64174BE6D3CD}"/>
              </a:ext>
            </a:extLst>
          </p:cNvPr>
          <p:cNvSpPr/>
          <p:nvPr/>
        </p:nvSpPr>
        <p:spPr>
          <a:xfrm>
            <a:off x="6346223" y="3378818"/>
            <a:ext cx="1267569" cy="7157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9B91481-4EEE-176D-376F-B07340FA7BB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260187" y="3736677"/>
            <a:ext cx="1086036" cy="44548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662E276-095D-17CC-499D-3B6BE6A678A5}"/>
              </a:ext>
            </a:extLst>
          </p:cNvPr>
          <p:cNvGrpSpPr/>
          <p:nvPr/>
        </p:nvGrpSpPr>
        <p:grpSpPr>
          <a:xfrm>
            <a:off x="241863" y="5870813"/>
            <a:ext cx="4876801" cy="998147"/>
            <a:chOff x="838200" y="1714500"/>
            <a:chExt cx="16992600" cy="998147"/>
          </a:xfrm>
        </p:grpSpPr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BEBC2E3D-DA26-FDCE-7375-63B6258F7542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298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ko-KR" altLang="en-US" sz="2000" dirty="0">
                  <a:solidFill>
                    <a:srgbClr val="2E2E2E"/>
                  </a:solidFill>
                  <a:latin typeface="+mn-ea"/>
                </a:rPr>
                <a:t>짧은 날개</a:t>
              </a:r>
              <a:endParaRPr lang="en-US" sz="32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6564C47-493D-4CEC-4912-B0137C72EF9E}"/>
                </a:ext>
              </a:extLst>
            </p:cNvPr>
            <p:cNvSpPr txBox="1"/>
            <p:nvPr/>
          </p:nvSpPr>
          <p:spPr>
            <a:xfrm>
              <a:off x="838200" y="2105301"/>
              <a:ext cx="16230601" cy="6073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장거리를 날지 않고 나무에서 나무로  단거리를 이동하기 유리한 짧은 날개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sz="1600" dirty="0">
                <a:solidFill>
                  <a:srgbClr val="2E2E2E"/>
                </a:solidFill>
                <a:latin typeface="+mn-ea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EA28D48-659D-3AEC-97BD-5A831F959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79" y="7036843"/>
            <a:ext cx="2416191" cy="23764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1177209-934E-E9F2-E739-4F64525D1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681" y="7023324"/>
            <a:ext cx="2323355" cy="237648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FE676E-3696-D7E5-8DAA-4A2713CE1115}"/>
              </a:ext>
            </a:extLst>
          </p:cNvPr>
          <p:cNvSpPr/>
          <p:nvPr/>
        </p:nvSpPr>
        <p:spPr>
          <a:xfrm>
            <a:off x="8777676" y="4285346"/>
            <a:ext cx="1204524" cy="82661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31331D1-BC93-2629-39FA-19D74ED54475}"/>
              </a:ext>
            </a:extLst>
          </p:cNvPr>
          <p:cNvCxnSpPr>
            <a:cxnSpLocks/>
          </p:cNvCxnSpPr>
          <p:nvPr/>
        </p:nvCxnSpPr>
        <p:spPr>
          <a:xfrm flipV="1">
            <a:off x="9982200" y="3027043"/>
            <a:ext cx="2057400" cy="1641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B125EF-EA59-6B36-A544-3518A72C05FC}"/>
              </a:ext>
            </a:extLst>
          </p:cNvPr>
          <p:cNvGrpSpPr/>
          <p:nvPr/>
        </p:nvGrpSpPr>
        <p:grpSpPr>
          <a:xfrm>
            <a:off x="11828075" y="1324610"/>
            <a:ext cx="5597709" cy="677546"/>
            <a:chOff x="838200" y="1714500"/>
            <a:chExt cx="16992600" cy="677546"/>
          </a:xfrm>
        </p:grpSpPr>
        <p:sp>
          <p:nvSpPr>
            <p:cNvPr id="58" name="TextBox 7">
              <a:extLst>
                <a:ext uri="{FF2B5EF4-FFF2-40B4-BE49-F238E27FC236}">
                  <a16:creationId xmlns:a16="http://schemas.microsoft.com/office/drawing/2014/main" id="{CBBA99C9-5F53-B5D8-A079-EE5503DD215B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298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ko-KR" altLang="en-US" sz="2000" dirty="0">
                  <a:solidFill>
                    <a:srgbClr val="2E2E2E"/>
                  </a:solidFill>
                  <a:latin typeface="+mn-ea"/>
                </a:rPr>
                <a:t>짧고 작은 다리</a:t>
              </a:r>
              <a:endParaRPr lang="en-US" sz="32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4FD2C005-C5B5-FDE8-2874-859081F1B7B2}"/>
                </a:ext>
              </a:extLst>
            </p:cNvPr>
            <p:cNvSpPr txBox="1"/>
            <p:nvPr/>
          </p:nvSpPr>
          <p:spPr>
            <a:xfrm>
              <a:off x="838200" y="2105301"/>
              <a:ext cx="16230601" cy="286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털 안쪽으로 숨겨질 정도의 작은 다리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sz="1600" dirty="0">
                <a:solidFill>
                  <a:srgbClr val="2E2E2E"/>
                </a:solidFill>
                <a:latin typeface="+mn-ea"/>
              </a:endParaRP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7FC12EF7-508A-1B5B-4DEA-A662E8C7D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3428" y="2161724"/>
            <a:ext cx="2237992" cy="1963151"/>
          </a:xfrm>
          <a:prstGeom prst="rect">
            <a:avLst/>
          </a:prstGeom>
        </p:spPr>
      </p:pic>
      <p:sp>
        <p:nvSpPr>
          <p:cNvPr id="2049" name="직사각형 2048">
            <a:extLst>
              <a:ext uri="{FF2B5EF4-FFF2-40B4-BE49-F238E27FC236}">
                <a16:creationId xmlns:a16="http://schemas.microsoft.com/office/drawing/2014/main" id="{BDCDCAD3-627D-3BCC-347D-5A3956623D07}"/>
              </a:ext>
            </a:extLst>
          </p:cNvPr>
          <p:cNvSpPr/>
          <p:nvPr/>
        </p:nvSpPr>
        <p:spPr>
          <a:xfrm>
            <a:off x="8051736" y="2528770"/>
            <a:ext cx="1267569" cy="7157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E1844E18-A3C4-DB38-E376-85EC92909E7A}"/>
              </a:ext>
            </a:extLst>
          </p:cNvPr>
          <p:cNvCxnSpPr>
            <a:cxnSpLocks/>
            <a:stCxn id="2049" idx="1"/>
          </p:cNvCxnSpPr>
          <p:nvPr/>
        </p:nvCxnSpPr>
        <p:spPr>
          <a:xfrm flipH="1" flipV="1">
            <a:off x="5431823" y="2627388"/>
            <a:ext cx="2619913" cy="2592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F50EB436-2A1B-A37B-880C-0B9017DF1848}"/>
              </a:ext>
            </a:extLst>
          </p:cNvPr>
          <p:cNvGrpSpPr/>
          <p:nvPr/>
        </p:nvGrpSpPr>
        <p:grpSpPr>
          <a:xfrm>
            <a:off x="441223" y="1955306"/>
            <a:ext cx="4458752" cy="998147"/>
            <a:chOff x="838200" y="1714500"/>
            <a:chExt cx="16992600" cy="998147"/>
          </a:xfrm>
        </p:grpSpPr>
        <p:sp>
          <p:nvSpPr>
            <p:cNvPr id="2059" name="TextBox 7">
              <a:extLst>
                <a:ext uri="{FF2B5EF4-FFF2-40B4-BE49-F238E27FC236}">
                  <a16:creationId xmlns:a16="http://schemas.microsoft.com/office/drawing/2014/main" id="{709F977D-5363-D3B1-8354-D6FB89F9C064}"/>
                </a:ext>
              </a:extLst>
            </p:cNvPr>
            <p:cNvSpPr txBox="1"/>
            <p:nvPr/>
          </p:nvSpPr>
          <p:spPr>
            <a:xfrm>
              <a:off x="838200" y="1714500"/>
              <a:ext cx="16992600" cy="298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</a:pPr>
              <a:r>
                <a:rPr lang="ko-KR" altLang="en-US" sz="2000" dirty="0">
                  <a:solidFill>
                    <a:srgbClr val="2E2E2E"/>
                  </a:solidFill>
                  <a:latin typeface="+mn-ea"/>
                </a:rPr>
                <a:t>화려한 색의 깃털</a:t>
              </a:r>
              <a:endParaRPr lang="en-US" sz="3200" dirty="0">
                <a:solidFill>
                  <a:srgbClr val="2E2E2E"/>
                </a:solidFill>
                <a:latin typeface="+mn-ea"/>
              </a:endParaRPr>
            </a:p>
          </p:txBody>
        </p:sp>
        <p:sp>
          <p:nvSpPr>
            <p:cNvPr id="2060" name="TextBox 7">
              <a:extLst>
                <a:ext uri="{FF2B5EF4-FFF2-40B4-BE49-F238E27FC236}">
                  <a16:creationId xmlns:a16="http://schemas.microsoft.com/office/drawing/2014/main" id="{CDFC9754-2DF2-7517-73BF-FD0EFB4B1D39}"/>
                </a:ext>
              </a:extLst>
            </p:cNvPr>
            <p:cNvSpPr txBox="1"/>
            <p:nvPr/>
          </p:nvSpPr>
          <p:spPr>
            <a:xfrm>
              <a:off x="838200" y="2105301"/>
              <a:ext cx="16230602" cy="6073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94310" lvl="1">
                <a:lnSpc>
                  <a:spcPts val="252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빨강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초록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파랑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srgbClr val="2E2E2E"/>
                  </a:solidFill>
                  <a:latin typeface="+mn-ea"/>
                </a:rPr>
                <a:t>노랑 등 화려한 색 조합의 눈에 확 띄는 깃털</a:t>
              </a:r>
              <a:r>
                <a:rPr lang="en-US" altLang="ko-KR" sz="1600" dirty="0">
                  <a:solidFill>
                    <a:srgbClr val="2E2E2E"/>
                  </a:solidFill>
                  <a:latin typeface="+mn-ea"/>
                </a:rPr>
                <a:t>.</a:t>
              </a:r>
              <a:endParaRPr lang="en-US" sz="1600" dirty="0">
                <a:solidFill>
                  <a:srgbClr val="2E2E2E"/>
                </a:solidFill>
                <a:latin typeface="+mn-ea"/>
              </a:endParaRPr>
            </a:p>
          </p:txBody>
        </p:sp>
      </p:grpSp>
      <p:pic>
        <p:nvPicPr>
          <p:cNvPr id="2062" name="그림 2061">
            <a:extLst>
              <a:ext uri="{FF2B5EF4-FFF2-40B4-BE49-F238E27FC236}">
                <a16:creationId xmlns:a16="http://schemas.microsoft.com/office/drawing/2014/main" id="{6EF7C5F2-2B7A-A54E-FF8C-CDF1B2B73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19" y="3143299"/>
            <a:ext cx="2064176" cy="2078250"/>
          </a:xfrm>
          <a:prstGeom prst="rect">
            <a:avLst/>
          </a:prstGeom>
        </p:spPr>
      </p:pic>
      <p:pic>
        <p:nvPicPr>
          <p:cNvPr id="2064" name="그림 2063">
            <a:extLst>
              <a:ext uri="{FF2B5EF4-FFF2-40B4-BE49-F238E27FC236}">
                <a16:creationId xmlns:a16="http://schemas.microsoft.com/office/drawing/2014/main" id="{C2090965-B34E-84BC-D938-AD224BA22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658718" y="2862497"/>
            <a:ext cx="2769968" cy="24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3840</Words>
  <Application>Microsoft Office PowerPoint</Application>
  <PresentationFormat>사용자 지정</PresentationFormat>
  <Paragraphs>761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Calibri</vt:lpstr>
      <vt:lpstr>Arial</vt:lpstr>
      <vt:lpstr>맑은 고딕</vt:lpstr>
      <vt:lpstr>Wingdings</vt:lpstr>
      <vt:lpstr>윤소망2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로스트아크 신규 보스 기획서</dc:title>
  <cp:lastModifiedBy>현식 최</cp:lastModifiedBy>
  <cp:revision>9</cp:revision>
  <dcterms:created xsi:type="dcterms:W3CDTF">2006-08-16T00:00:00Z</dcterms:created>
  <dcterms:modified xsi:type="dcterms:W3CDTF">2023-11-22T15:15:46Z</dcterms:modified>
  <dc:identifier>DAFttg96mFg</dc:identifier>
</cp:coreProperties>
</file>